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7">
  <p:sldMasterIdLst>
    <p:sldMasterId id="2147483648" r:id="rId1"/>
  </p:sldMasterIdLst>
  <p:notesMasterIdLst>
    <p:notesMasterId r:id="rId10"/>
  </p:notesMasterIdLst>
  <p:sldIdLst>
    <p:sldId id="303" r:id="rId2"/>
    <p:sldId id="301" r:id="rId3"/>
    <p:sldId id="311" r:id="rId4"/>
    <p:sldId id="304" r:id="rId5"/>
    <p:sldId id="599" r:id="rId6"/>
    <p:sldId id="600" r:id="rId7"/>
    <p:sldId id="607" r:id="rId8"/>
    <p:sldId id="608" r:id="rId9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78" autoAdjust="0"/>
    <p:restoredTop sz="86030" autoAdjust="0"/>
  </p:normalViewPr>
  <p:slideViewPr>
    <p:cSldViewPr snapToGrid="0" showGuides="1">
      <p:cViewPr varScale="1">
        <p:scale>
          <a:sx n="67" d="100"/>
          <a:sy n="67" d="100"/>
        </p:scale>
        <p:origin x="1080" y="62"/>
      </p:cViewPr>
      <p:guideLst>
        <p:guide orient="horz" pos="2159"/>
        <p:guide pos="383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7370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>
          <a:xfrm>
            <a:off x="0" y="0"/>
            <a:ext cx="10908030" cy="2228851"/>
          </a:xfrm>
        </p:spPr>
        <p:txBody>
          <a:bodyPr>
            <a:spAutoFit/>
          </a:bodyPr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82220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90374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5291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741CB-2405-4570-99DA-5F170549261E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B181F-DFFC-4982-BFBB-4C3267591D8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5DA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1" name="弦形 10"/>
          <p:cNvSpPr/>
          <p:nvPr/>
        </p:nvSpPr>
        <p:spPr>
          <a:xfrm rot="13350635">
            <a:off x="-901373" y="-7540984"/>
            <a:ext cx="13994746" cy="14310154"/>
          </a:xfrm>
          <a:prstGeom prst="chord">
            <a:avLst>
              <a:gd name="adj1" fmla="val 4600706"/>
              <a:gd name="adj2" fmla="val 1887938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3FF042C-7E39-1B6E-1BA0-771CD0319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FC87F2B-514C-F9EC-9EC4-BC44D8A16A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641C58E-DEBB-44D7-98EE-8872E03F6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057FC-729F-2141-8F5C-011B8A759BDE}" type="datetimeFigureOut">
              <a:rPr kumimoji="1" lang="zh-CN" altLang="en-US" smtClean="0"/>
              <a:t>2026/4/2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87357F4-AE3B-1E5A-688B-4B31CEB3D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E97C86B-AE66-13A0-0CEC-AEECC6D4B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154672-94BF-0643-83B8-16C0DAA04C8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157682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741CB-2405-4570-99DA-5F170549261E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B181F-DFFC-4982-BFBB-4C3267591D8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 userDrawn="1"/>
        </p:nvSpPr>
        <p:spPr>
          <a:xfrm>
            <a:off x="-1" y="0"/>
            <a:ext cx="3004458" cy="6858000"/>
          </a:xfrm>
          <a:prstGeom prst="rect">
            <a:avLst/>
          </a:prstGeom>
          <a:solidFill>
            <a:srgbClr val="005D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文本框 6"/>
          <p:cNvSpPr txBox="1"/>
          <p:nvPr userDrawn="1"/>
        </p:nvSpPr>
        <p:spPr>
          <a:xfrm>
            <a:off x="511627" y="2403028"/>
            <a:ext cx="19812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目 </a:t>
            </a:r>
            <a:r>
              <a:rPr lang="en-US" altLang="zh-CN" sz="4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zh-CN" altLang="en-US" sz="4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录</a:t>
            </a:r>
            <a:endParaRPr lang="en-US" altLang="zh-CN" sz="44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矩形 7"/>
          <p:cNvSpPr/>
          <p:nvPr userDrawn="1"/>
        </p:nvSpPr>
        <p:spPr>
          <a:xfrm>
            <a:off x="706358" y="3316031"/>
            <a:ext cx="16207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zh-CN" sz="20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CONTENTS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0301" y="113090"/>
            <a:ext cx="5981323" cy="676495"/>
          </a:xfrm>
        </p:spPr>
        <p:txBody>
          <a:bodyPr anchor="b">
            <a:normAutofit/>
          </a:bodyPr>
          <a:lstStyle>
            <a:lvl1pPr algn="l">
              <a:defRPr sz="3200" b="1">
                <a:solidFill>
                  <a:srgbClr val="005DA2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741CB-2405-4570-99DA-5F170549261E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B181F-DFFC-4982-BFBB-4C3267591D81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0" y="876300"/>
            <a:ext cx="12192000" cy="0"/>
          </a:xfrm>
          <a:prstGeom prst="line">
            <a:avLst/>
          </a:prstGeom>
          <a:ln w="50800">
            <a:solidFill>
              <a:srgbClr val="005DA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内容占位符 2"/>
          <p:cNvSpPr>
            <a:spLocks noGrp="1"/>
          </p:cNvSpPr>
          <p:nvPr>
            <p:ph idx="1"/>
          </p:nvPr>
        </p:nvSpPr>
        <p:spPr>
          <a:xfrm>
            <a:off x="838200" y="1257676"/>
            <a:ext cx="10515600" cy="4898679"/>
          </a:xfrm>
        </p:spPr>
        <p:txBody>
          <a:bodyPr/>
          <a:lstStyle>
            <a:lvl1pPr marL="457200" indent="-457200">
              <a:buFont typeface="Wingdings" panose="05000000000000000000" pitchFamily="2" charset="2"/>
              <a:buChar char="p"/>
              <a:defRPr sz="280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  <a:lvl2pPr marL="800100" indent="-342900"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-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-竖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文本和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0301" y="113090"/>
            <a:ext cx="5981323" cy="676495"/>
          </a:xfrm>
        </p:spPr>
        <p:txBody>
          <a:bodyPr anchor="b">
            <a:normAutofit/>
          </a:bodyPr>
          <a:lstStyle>
            <a:lvl1pPr algn="l">
              <a:defRPr sz="3200" b="1">
                <a:solidFill>
                  <a:srgbClr val="005DA2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0" y="876300"/>
            <a:ext cx="12192000" cy="0"/>
          </a:xfrm>
          <a:prstGeom prst="line">
            <a:avLst/>
          </a:prstGeom>
          <a:ln w="50800">
            <a:solidFill>
              <a:srgbClr val="005DA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Grp="1"/>
          </p:cNvSpPr>
          <p:nvPr>
            <p:ph type="ctrTitle"/>
          </p:nvPr>
        </p:nvSpPr>
        <p:spPr>
          <a:xfrm>
            <a:off x="220301" y="113090"/>
            <a:ext cx="5981323" cy="676495"/>
          </a:xfrm>
        </p:spPr>
        <p:txBody>
          <a:bodyPr anchor="b">
            <a:normAutofit/>
          </a:bodyPr>
          <a:lstStyle>
            <a:lvl1pPr algn="l">
              <a:defRPr sz="3200" b="1">
                <a:solidFill>
                  <a:srgbClr val="005DA2"/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cxnSp>
        <p:nvCxnSpPr>
          <p:cNvPr id="10" name="直接连接符 9"/>
          <p:cNvCxnSpPr/>
          <p:nvPr userDrawn="1"/>
        </p:nvCxnSpPr>
        <p:spPr>
          <a:xfrm>
            <a:off x="0" y="876300"/>
            <a:ext cx="12192000" cy="0"/>
          </a:xfrm>
          <a:prstGeom prst="line">
            <a:avLst/>
          </a:prstGeom>
          <a:ln w="50800">
            <a:solidFill>
              <a:srgbClr val="005DA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741CB-2405-4570-99DA-5F170549261E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B181F-DFFC-4982-BFBB-4C3267591D8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2192000" cy="2705100"/>
          </a:xfrm>
          <a:prstGeom prst="rect">
            <a:avLst/>
          </a:prstGeom>
          <a:solidFill>
            <a:srgbClr val="005D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 userDrawn="1">
            <p:custDataLst>
              <p:tags r:id="rId2"/>
            </p:custDataLst>
          </p:nvPr>
        </p:nvSpPr>
        <p:spPr>
          <a:xfrm>
            <a:off x="6423904" y="3588024"/>
            <a:ext cx="2881344" cy="447968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endParaRPr lang="zh-CN" altLang="en-US" sz="1600" dirty="0">
              <a:solidFill>
                <a:schemeClr val="tx1">
                  <a:lumMod val="50000"/>
                  <a:lumOff val="50000"/>
                </a:schemeClr>
              </a:solidFill>
              <a:latin typeface="Bell MT" panose="02020503060305020303" pitchFamily="18" charset="0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9" name="文本框 8"/>
          <p:cNvSpPr txBox="1"/>
          <p:nvPr userDrawn="1">
            <p:custDataLst>
              <p:tags r:id="rId3"/>
            </p:custDataLst>
          </p:nvPr>
        </p:nvSpPr>
        <p:spPr>
          <a:xfrm>
            <a:off x="6502739" y="4241374"/>
            <a:ext cx="2136770" cy="447968"/>
          </a:xfrm>
          <a:prstGeom prst="rect">
            <a:avLst/>
          </a:prstGeom>
          <a:noFill/>
        </p:spPr>
        <p:txBody>
          <a:bodyPr wrap="none" rtlCol="0" anchor="ctr" anchorCtr="0">
            <a:noAutofit/>
          </a:bodyPr>
          <a:lstStyle/>
          <a:p>
            <a:endParaRPr lang="zh-CN" altLang="en-US" sz="1600" dirty="0">
              <a:solidFill>
                <a:schemeClr val="tx1">
                  <a:lumMod val="50000"/>
                  <a:lumOff val="50000"/>
                </a:schemeClr>
              </a:solidFill>
              <a:latin typeface="Bell MT" panose="02020503060305020303" pitchFamily="18" charset="0"/>
              <a:ea typeface="微软雅黑" panose="020B0503020204020204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741CB-2405-4570-99DA-5F170549261E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B181F-DFFC-4982-BFBB-4C3267591D8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741CB-2405-4570-99DA-5F170549261E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B181F-DFFC-4982-BFBB-4C3267591D8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A07B1DF2-4A7B-48BB-B96F-7E8F3140FE48}"/>
              </a:ext>
            </a:extLst>
          </p:cNvPr>
          <p:cNvSpPr/>
          <p:nvPr/>
        </p:nvSpPr>
        <p:spPr>
          <a:xfrm>
            <a:off x="1067278" y="0"/>
            <a:ext cx="4708635" cy="7108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泛溪</a:t>
            </a:r>
            <a:r>
              <a:rPr lang="zh-CN" altLang="zh-CN" kern="100" baseline="300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①</a:t>
            </a:r>
            <a:endParaRPr lang="zh-CN" altLang="zh-CN" sz="14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杜甫</a:t>
            </a:r>
            <a:endParaRPr lang="zh-CN" altLang="zh-CN" sz="14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落景下高堂，进舟泛</a:t>
            </a:r>
            <a:r>
              <a:rPr lang="zh-CN" altLang="zh-CN" kern="100" dirty="0">
                <a:solidFill>
                  <a:srgbClr val="C00000"/>
                </a:solidFill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回</a:t>
            </a:r>
            <a:r>
              <a:rPr lang="zh-CN" altLang="zh-CN" kern="1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溪。</a:t>
            </a:r>
            <a:endParaRPr lang="zh-CN" altLang="zh-CN" sz="14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谁谓筑居小，未尽乔木西。</a:t>
            </a:r>
            <a:endParaRPr lang="zh-CN" altLang="zh-CN" sz="14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远郊</a:t>
            </a:r>
            <a:r>
              <a:rPr lang="zh-CN" altLang="zh-CN" kern="100" dirty="0">
                <a:solidFill>
                  <a:srgbClr val="C00000"/>
                </a:solidFill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信</a:t>
            </a:r>
            <a:r>
              <a:rPr lang="zh-CN" altLang="zh-CN" kern="1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荒僻，秋色有余凄。</a:t>
            </a:r>
            <a:endParaRPr lang="zh-CN" altLang="zh-CN" sz="14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solidFill>
                  <a:srgbClr val="C00000"/>
                </a:solidFill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练练</a:t>
            </a:r>
            <a:r>
              <a:rPr lang="zh-CN" altLang="zh-CN" kern="1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峰上雪，</a:t>
            </a:r>
            <a:r>
              <a:rPr lang="zh-CN" altLang="zh-CN" kern="100" dirty="0">
                <a:solidFill>
                  <a:srgbClr val="C00000"/>
                </a:solidFill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纤纤</a:t>
            </a:r>
            <a:r>
              <a:rPr lang="zh-CN" altLang="zh-CN" kern="1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云表霓。</a:t>
            </a:r>
            <a:endParaRPr lang="zh-CN" altLang="zh-CN" sz="14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童戏左右岸，罟弋</a:t>
            </a:r>
            <a:r>
              <a:rPr lang="zh-CN" altLang="zh-CN" kern="100" baseline="300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②</a:t>
            </a:r>
            <a:r>
              <a:rPr lang="zh-CN" altLang="zh-CN" kern="100" dirty="0">
                <a:solidFill>
                  <a:srgbClr val="C00000"/>
                </a:solidFill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毕</a:t>
            </a:r>
            <a:r>
              <a:rPr lang="zh-CN" altLang="zh-CN" kern="1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提携。</a:t>
            </a:r>
            <a:endParaRPr lang="zh-CN" altLang="zh-CN" sz="14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翻倒荷芰乱，指挥径路迷。</a:t>
            </a:r>
            <a:endParaRPr lang="zh-CN" altLang="zh-CN" sz="14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得鱼已割鳞，采藕不洗泥。</a:t>
            </a:r>
            <a:endParaRPr lang="zh-CN" altLang="zh-CN" sz="14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highlight>
                  <a:srgbClr val="FFFF00"/>
                </a:highlight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人情逐鲜美，物贱事已</a:t>
            </a:r>
            <a:r>
              <a:rPr lang="zh-CN" altLang="zh-CN" kern="100" dirty="0">
                <a:solidFill>
                  <a:srgbClr val="C00000"/>
                </a:solidFill>
                <a:highlight>
                  <a:srgbClr val="FFFF00"/>
                </a:highlight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暌</a:t>
            </a:r>
            <a:r>
              <a:rPr lang="zh-CN" altLang="zh-CN" kern="100" baseline="30000" dirty="0">
                <a:highlight>
                  <a:srgbClr val="FFFF00"/>
                </a:highlight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③</a:t>
            </a:r>
            <a:r>
              <a:rPr lang="zh-CN" altLang="zh-CN" kern="1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zh-CN" altLang="zh-CN" sz="14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吾村霭暝姿，异舍鸡亦栖。</a:t>
            </a:r>
            <a:endParaRPr lang="zh-CN" altLang="zh-CN" sz="14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highlight>
                  <a:srgbClr val="FFFF00"/>
                </a:highlight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萧条欲何适，出处</a:t>
            </a:r>
            <a:r>
              <a:rPr lang="zh-CN" altLang="zh-CN" kern="100" dirty="0">
                <a:solidFill>
                  <a:srgbClr val="C00000"/>
                </a:solidFill>
                <a:highlight>
                  <a:srgbClr val="FFFF00"/>
                </a:highlight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无</a:t>
            </a:r>
            <a:r>
              <a:rPr lang="zh-CN" altLang="zh-CN" kern="100" dirty="0">
                <a:highlight>
                  <a:srgbClr val="FFFF00"/>
                </a:highlight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可齐。</a:t>
            </a:r>
            <a:endParaRPr lang="zh-CN" altLang="zh-CN" sz="1400" kern="100" dirty="0">
              <a:highlight>
                <a:srgbClr val="FFFF00"/>
              </a:highlight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衣上见新月，霜中登故畦。</a:t>
            </a:r>
            <a:endParaRPr lang="zh-CN" altLang="zh-CN" sz="14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highlight>
                  <a:srgbClr val="FFFF00"/>
                </a:highlight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浊醪自初熟，东城多鼓鼙</a:t>
            </a:r>
            <a:r>
              <a:rPr lang="zh-CN" altLang="zh-CN" kern="100" baseline="30000" dirty="0">
                <a:highlight>
                  <a:srgbClr val="FFFF00"/>
                </a:highlight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④</a:t>
            </a:r>
            <a:r>
              <a:rPr lang="zh-CN" altLang="zh-CN" kern="1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zh-CN" altLang="zh-CN" sz="14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1600" kern="1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注释：①此诗创作于杜甫居草堂期间。溪，指草堂边的浣花溪。②罟弋：</a:t>
            </a:r>
            <a:r>
              <a:rPr lang="zh-CN" altLang="en-US" sz="1600" kern="1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捕</a:t>
            </a:r>
            <a:r>
              <a:rPr lang="zh-CN" altLang="zh-CN" sz="1600" kern="1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鱼抓鸟的工具③暌：分离，背离。④鼓鼙：借指</a:t>
            </a:r>
            <a:r>
              <a:rPr lang="zh-CN" altLang="en-US" sz="1600" kern="1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军鼓</a:t>
            </a:r>
            <a:r>
              <a:rPr lang="zh-CN" altLang="zh-CN" sz="1600" kern="1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zh-CN" altLang="zh-CN" sz="12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272366E8-4C90-4F8B-A787-2DA70578C5AE}"/>
              </a:ext>
            </a:extLst>
          </p:cNvPr>
          <p:cNvCxnSpPr>
            <a:cxnSpLocks/>
          </p:cNvCxnSpPr>
          <p:nvPr/>
        </p:nvCxnSpPr>
        <p:spPr>
          <a:xfrm>
            <a:off x="1908105" y="2543313"/>
            <a:ext cx="302697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CD962E5B-0972-4A02-B801-8C220E0691AD}"/>
              </a:ext>
            </a:extLst>
          </p:cNvPr>
          <p:cNvCxnSpPr>
            <a:cxnSpLocks/>
          </p:cNvCxnSpPr>
          <p:nvPr/>
        </p:nvCxnSpPr>
        <p:spPr>
          <a:xfrm>
            <a:off x="1783130" y="4206302"/>
            <a:ext cx="302697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矩形: 圆角 10">
            <a:extLst>
              <a:ext uri="{FF2B5EF4-FFF2-40B4-BE49-F238E27FC236}">
                <a16:creationId xmlns:a16="http://schemas.microsoft.com/office/drawing/2014/main" id="{88277F64-3CBC-4AD2-85FD-2C0817F52C6A}"/>
              </a:ext>
            </a:extLst>
          </p:cNvPr>
          <p:cNvSpPr/>
          <p:nvPr/>
        </p:nvSpPr>
        <p:spPr>
          <a:xfrm>
            <a:off x="1347427" y="972169"/>
            <a:ext cx="651642" cy="152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远见之景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D201E9F0-3137-4F39-B0A6-1C4F4ACB6269}"/>
              </a:ext>
            </a:extLst>
          </p:cNvPr>
          <p:cNvSpPr/>
          <p:nvPr/>
        </p:nvSpPr>
        <p:spPr>
          <a:xfrm>
            <a:off x="1347427" y="2608251"/>
            <a:ext cx="651642" cy="152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近观之事</a:t>
            </a:r>
          </a:p>
        </p:txBody>
      </p: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0049CCC9-C9C0-4E28-9772-474E66ACB889}"/>
              </a:ext>
            </a:extLst>
          </p:cNvPr>
          <p:cNvSpPr/>
          <p:nvPr/>
        </p:nvSpPr>
        <p:spPr>
          <a:xfrm>
            <a:off x="1352205" y="4236550"/>
            <a:ext cx="651642" cy="152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回舟情景</a:t>
            </a:r>
          </a:p>
        </p:txBody>
      </p:sp>
      <p:sp>
        <p:nvSpPr>
          <p:cNvPr id="2" name="矩形: 圆角 1">
            <a:extLst>
              <a:ext uri="{FF2B5EF4-FFF2-40B4-BE49-F238E27FC236}">
                <a16:creationId xmlns:a16="http://schemas.microsoft.com/office/drawing/2014/main" id="{6C69098D-778C-4011-9D32-166D58131213}"/>
              </a:ext>
            </a:extLst>
          </p:cNvPr>
          <p:cNvSpPr/>
          <p:nvPr/>
        </p:nvSpPr>
        <p:spPr>
          <a:xfrm>
            <a:off x="5775910" y="1439918"/>
            <a:ext cx="5928407" cy="224870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dirty="0">
                <a:solidFill>
                  <a:schemeClr val="tx1"/>
                </a:solidFill>
                <a:latin typeface="+mn-ea"/>
              </a:rPr>
              <a:t>一种认为事是指割鳞洗泥，这个行为说明物不新鲜，但人情都是追逐鲜美的，所以事与理相背离，由物不新鲜想到自己年老不被重用，所以此处心生忧愁。（</a:t>
            </a:r>
            <a:r>
              <a:rPr lang="zh-CN" altLang="zh-CN" dirty="0">
                <a:solidFill>
                  <a:srgbClr val="C00000"/>
                </a:solidFill>
                <a:latin typeface="+mn-ea"/>
              </a:rPr>
              <a:t> “物贱”</a:t>
            </a:r>
            <a:r>
              <a:rPr lang="zh-CN" altLang="en-US" dirty="0">
                <a:latin typeface="+mn-ea"/>
              </a:rPr>
              <a:t>：</a:t>
            </a:r>
            <a:r>
              <a:rPr lang="zh-CN" altLang="zh-CN" dirty="0">
                <a:latin typeface="+mn-ea"/>
              </a:rPr>
              <a:t>事物不新鲜</a:t>
            </a:r>
            <a:r>
              <a:rPr lang="zh-CN" altLang="en-US" dirty="0">
                <a:solidFill>
                  <a:schemeClr val="tx1"/>
                </a:solidFill>
                <a:latin typeface="+mn-ea"/>
              </a:rPr>
              <a:t>）</a:t>
            </a:r>
            <a:endParaRPr lang="en-US" altLang="zh-CN" dirty="0">
              <a:solidFill>
                <a:schemeClr val="tx1"/>
              </a:solidFill>
              <a:latin typeface="+mn-ea"/>
            </a:endParaRPr>
          </a:p>
          <a:p>
            <a:r>
              <a:rPr lang="zh-CN" altLang="en-US" dirty="0">
                <a:solidFill>
                  <a:schemeClr val="tx1"/>
                </a:solidFill>
                <a:latin typeface="+mn-ea"/>
              </a:rPr>
              <a:t>另一种说法事指儿童淘气，弄坏鱼鳞，懒洗藕泥，但人情都是珍惜新鲜事物的，所以事与理背离，由此诗人觉得物被轻贱了，孩子们太淘气不知道珍惜，表面嗔怪，实则喜爱。（</a:t>
            </a:r>
            <a:r>
              <a:rPr lang="zh-CN" altLang="en-US" dirty="0">
                <a:solidFill>
                  <a:srgbClr val="C00000"/>
                </a:solidFill>
                <a:latin typeface="+mn-ea"/>
              </a:rPr>
              <a:t>“贱物”</a:t>
            </a:r>
            <a:r>
              <a:rPr lang="zh-CN" altLang="en-US" dirty="0">
                <a:solidFill>
                  <a:schemeClr val="tx1"/>
                </a:solidFill>
                <a:latin typeface="+mn-ea"/>
              </a:rPr>
              <a:t>：看轻事物）</a:t>
            </a:r>
          </a:p>
        </p:txBody>
      </p:sp>
      <p:sp>
        <p:nvSpPr>
          <p:cNvPr id="16" name="矩形: 圆角 15">
            <a:extLst>
              <a:ext uri="{FF2B5EF4-FFF2-40B4-BE49-F238E27FC236}">
                <a16:creationId xmlns:a16="http://schemas.microsoft.com/office/drawing/2014/main" id="{D6BDF768-5B0D-4B0A-A77E-05DD27B5EA55}"/>
              </a:ext>
            </a:extLst>
          </p:cNvPr>
          <p:cNvSpPr/>
          <p:nvPr/>
        </p:nvSpPr>
        <p:spPr>
          <a:xfrm>
            <a:off x="5775910" y="3875800"/>
            <a:ext cx="5928408" cy="10816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一种理解成</a:t>
            </a:r>
            <a:r>
              <a:rPr lang="zh-CN" altLang="en-US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没有</a:t>
            </a:r>
            <a:r>
              <a:rPr lang="zh-CN" altLang="en-US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，意思是</a:t>
            </a:r>
            <a:r>
              <a:rPr lang="zh-CN" altLang="zh-CN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出仕和归隐</a:t>
            </a:r>
            <a:r>
              <a:rPr lang="zh-CN" altLang="en-US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没有两全之策</a:t>
            </a:r>
            <a:r>
              <a:rPr lang="zh-CN" altLang="zh-CN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en-US" altLang="zh-CN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另一种理解为</a:t>
            </a:r>
            <a:r>
              <a:rPr lang="zh-CN" altLang="en-US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不论</a:t>
            </a:r>
            <a:r>
              <a:rPr lang="zh-CN" altLang="en-US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CN" altLang="zh-CN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不论</a:t>
            </a:r>
            <a:r>
              <a:rPr lang="zh-CN" altLang="zh-CN" dirty="0">
                <a:latin typeface="宋体" panose="02010600030101010101" pitchFamily="2" charset="-122"/>
                <a:ea typeface="宋体" panose="02010600030101010101" pitchFamily="2" charset="-122"/>
              </a:rPr>
              <a:t>出处是否两全</a:t>
            </a:r>
            <a:r>
              <a:rPr lang="zh-CN" altLang="en-US" dirty="0">
                <a:latin typeface="宋体" panose="02010600030101010101" pitchFamily="2" charset="-122"/>
                <a:ea typeface="宋体" panose="02010600030101010101" pitchFamily="2" charset="-122"/>
              </a:rPr>
              <a:t>，诗人已经淡然。</a:t>
            </a:r>
            <a:endParaRPr lang="zh-CN" altLang="en-US" dirty="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7" name="矩形: 圆角 16">
            <a:extLst>
              <a:ext uri="{FF2B5EF4-FFF2-40B4-BE49-F238E27FC236}">
                <a16:creationId xmlns:a16="http://schemas.microsoft.com/office/drawing/2014/main" id="{B9DB11D1-DA1F-433B-9605-7F6A08DDCCD8}"/>
              </a:ext>
            </a:extLst>
          </p:cNvPr>
          <p:cNvSpPr/>
          <p:nvPr/>
        </p:nvSpPr>
        <p:spPr>
          <a:xfrm>
            <a:off x="5775910" y="5105714"/>
            <a:ext cx="5928409" cy="103481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dirty="0">
                <a:solidFill>
                  <a:schemeClr val="tx1"/>
                </a:solidFill>
              </a:rPr>
              <a:t>一种认为东郊传来的是</a:t>
            </a:r>
            <a:r>
              <a:rPr lang="zh-CN" altLang="en-US" dirty="0">
                <a:solidFill>
                  <a:srgbClr val="FF0000"/>
                </a:solidFill>
              </a:rPr>
              <a:t>战鼓的声</a:t>
            </a:r>
            <a:r>
              <a:rPr lang="zh-CN" altLang="en-US" dirty="0">
                <a:solidFill>
                  <a:schemeClr val="tx1"/>
                </a:solidFill>
              </a:rPr>
              <a:t>，所以诗人心生忧愁。</a:t>
            </a:r>
            <a:endParaRPr lang="en-US" altLang="zh-CN" dirty="0">
              <a:solidFill>
                <a:schemeClr val="tx1"/>
              </a:solidFill>
            </a:endParaRPr>
          </a:p>
          <a:p>
            <a:r>
              <a:rPr lang="zh-CN" altLang="en-US" dirty="0">
                <a:solidFill>
                  <a:schemeClr val="tx1"/>
                </a:solidFill>
              </a:rPr>
              <a:t>另一种认为诗人听到的是</a:t>
            </a:r>
            <a:r>
              <a:rPr lang="zh-CN" altLang="en-US" dirty="0">
                <a:solidFill>
                  <a:srgbClr val="FF0000"/>
                </a:solidFill>
              </a:rPr>
              <a:t>练兵声，</a:t>
            </a:r>
            <a:r>
              <a:rPr lang="zh-CN" altLang="zh-CN" dirty="0"/>
              <a:t>诗人饮酒自酌</a:t>
            </a:r>
            <a:r>
              <a:rPr lang="zh-CN" altLang="en-US" dirty="0"/>
              <a:t>，</a:t>
            </a:r>
            <a:r>
              <a:rPr lang="zh-CN" altLang="zh-CN" dirty="0">
                <a:solidFill>
                  <a:schemeClr val="tx1"/>
                </a:solidFill>
              </a:rPr>
              <a:t>身超事外，表达了对宁静生活的珍惜。</a:t>
            </a:r>
            <a:endParaRPr lang="zh-CN" altLang="en-US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4591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2" grpId="0" animBg="1"/>
      <p:bldP spid="16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317455F6-3F25-40B6-AE45-5D35DBA38228}"/>
              </a:ext>
            </a:extLst>
          </p:cNvPr>
          <p:cNvSpPr/>
          <p:nvPr/>
        </p:nvSpPr>
        <p:spPr>
          <a:xfrm>
            <a:off x="3321269" y="-125467"/>
            <a:ext cx="4708635" cy="7108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泛溪</a:t>
            </a:r>
            <a:r>
              <a:rPr lang="zh-CN" altLang="zh-CN" kern="100" baseline="300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①</a:t>
            </a:r>
            <a:endParaRPr lang="zh-CN" altLang="zh-CN" sz="14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杜甫</a:t>
            </a:r>
            <a:endParaRPr lang="zh-CN" altLang="zh-CN" sz="1400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solidFill>
                  <a:srgbClr val="0070C0"/>
                </a:solidFill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落景下高堂，进舟泛回溪。</a:t>
            </a:r>
            <a:endParaRPr lang="zh-CN" altLang="zh-CN" sz="1400" kern="100" dirty="0">
              <a:solidFill>
                <a:srgbClr val="0070C0"/>
              </a:solidFill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solidFill>
                  <a:srgbClr val="0070C0"/>
                </a:solidFill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谁谓筑居小，未尽乔木西。</a:t>
            </a:r>
            <a:endParaRPr lang="zh-CN" altLang="zh-CN" sz="1400" kern="100" dirty="0">
              <a:solidFill>
                <a:srgbClr val="0070C0"/>
              </a:solidFill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solidFill>
                  <a:srgbClr val="C00000"/>
                </a:solidFill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远郊信荒僻，秋色有余凄。</a:t>
            </a:r>
            <a:endParaRPr lang="zh-CN" altLang="zh-CN" sz="1400" kern="100" dirty="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solidFill>
                  <a:srgbClr val="0070C0"/>
                </a:solidFill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练练峰上雪，纤纤云表霓。</a:t>
            </a:r>
            <a:endParaRPr lang="zh-CN" altLang="zh-CN" sz="1400" kern="100" dirty="0">
              <a:solidFill>
                <a:srgbClr val="0070C0"/>
              </a:solidFill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solidFill>
                  <a:srgbClr val="0070C0"/>
                </a:solidFill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童戏左右岸，罟弋</a:t>
            </a:r>
            <a:r>
              <a:rPr lang="zh-CN" altLang="zh-CN" kern="100" baseline="30000" dirty="0">
                <a:solidFill>
                  <a:srgbClr val="0070C0"/>
                </a:solidFill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②</a:t>
            </a:r>
            <a:r>
              <a:rPr lang="zh-CN" altLang="zh-CN" kern="100" dirty="0">
                <a:solidFill>
                  <a:srgbClr val="0070C0"/>
                </a:solidFill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毕提携。</a:t>
            </a:r>
            <a:endParaRPr lang="zh-CN" altLang="zh-CN" sz="1400" kern="100" dirty="0">
              <a:solidFill>
                <a:srgbClr val="0070C0"/>
              </a:solidFill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solidFill>
                  <a:srgbClr val="0070C0"/>
                </a:solidFill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翻倒荷芰乱，指挥径路迷。</a:t>
            </a:r>
            <a:endParaRPr lang="zh-CN" altLang="zh-CN" sz="1400" kern="100" dirty="0">
              <a:solidFill>
                <a:srgbClr val="0070C0"/>
              </a:solidFill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solidFill>
                  <a:srgbClr val="C00000"/>
                </a:solidFill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得鱼已割鳞，采藕不洗泥。</a:t>
            </a:r>
            <a:endParaRPr lang="zh-CN" altLang="zh-CN" sz="1400" kern="100" dirty="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solidFill>
                  <a:srgbClr val="C00000"/>
                </a:solidFill>
                <a:highlight>
                  <a:srgbClr val="FFFF00"/>
                </a:highlight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人情逐鲜美，物贱事已暌</a:t>
            </a:r>
            <a:r>
              <a:rPr lang="zh-CN" altLang="zh-CN" kern="100" baseline="30000" dirty="0">
                <a:solidFill>
                  <a:srgbClr val="C00000"/>
                </a:solidFill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③</a:t>
            </a:r>
            <a:r>
              <a:rPr lang="zh-CN" altLang="zh-CN" kern="100" dirty="0">
                <a:solidFill>
                  <a:srgbClr val="C00000"/>
                </a:solidFill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zh-CN" altLang="zh-CN" sz="1400" kern="100" dirty="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solidFill>
                  <a:srgbClr val="0070C0"/>
                </a:solidFill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吾村霭暝姿，异舍鸡亦栖。</a:t>
            </a:r>
            <a:endParaRPr lang="zh-CN" altLang="zh-CN" sz="1400" kern="100" dirty="0">
              <a:solidFill>
                <a:srgbClr val="0070C0"/>
              </a:solidFill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solidFill>
                  <a:srgbClr val="C00000"/>
                </a:solidFill>
                <a:highlight>
                  <a:srgbClr val="FFFF00"/>
                </a:highlight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萧条欲何适，出处无可齐</a:t>
            </a:r>
            <a:r>
              <a:rPr lang="zh-CN" altLang="zh-CN" kern="100" dirty="0">
                <a:solidFill>
                  <a:srgbClr val="C00000"/>
                </a:solidFill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zh-CN" altLang="zh-CN" sz="1400" kern="100" dirty="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solidFill>
                  <a:srgbClr val="0070C0"/>
                </a:solidFill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衣上见新月，霜中登故畦。</a:t>
            </a:r>
            <a:endParaRPr lang="zh-CN" altLang="zh-CN" sz="1400" kern="100" dirty="0">
              <a:solidFill>
                <a:srgbClr val="0070C0"/>
              </a:solidFill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zh-CN" altLang="zh-CN" kern="100" dirty="0">
                <a:solidFill>
                  <a:srgbClr val="C00000"/>
                </a:solidFill>
                <a:highlight>
                  <a:srgbClr val="FFFF00"/>
                </a:highlight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浊醪自初熟，东城多鼓鼙</a:t>
            </a:r>
            <a:r>
              <a:rPr lang="zh-CN" altLang="zh-CN" kern="100" baseline="30000" dirty="0">
                <a:solidFill>
                  <a:srgbClr val="C00000"/>
                </a:solidFill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④</a:t>
            </a:r>
            <a:r>
              <a:rPr lang="zh-CN" altLang="zh-CN" kern="100" dirty="0">
                <a:solidFill>
                  <a:srgbClr val="C00000"/>
                </a:solidFill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zh-CN" altLang="zh-CN" sz="1400" kern="100" dirty="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zh-CN" sz="1600" kern="1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注释：①此诗创作于杜甫居草堂期间。溪，指草堂边的浣花溪。②罟弋：抓鱼抓鸟的工具③暌：分离，背离。④鼓鼙：借指</a:t>
            </a:r>
            <a:r>
              <a:rPr lang="zh-CN" altLang="en-US" sz="1600" kern="1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军鼓</a:t>
            </a:r>
            <a:r>
              <a:rPr lang="zh-CN" altLang="zh-CN" sz="1600" kern="100" dirty="0">
                <a:latin typeface="等线" panose="02010600030101010101" pitchFamily="2" charset="-122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zh-CN" altLang="zh-CN" sz="12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206FA3B8-7D0D-47F5-B312-68E867FBB943}"/>
              </a:ext>
            </a:extLst>
          </p:cNvPr>
          <p:cNvCxnSpPr>
            <a:cxnSpLocks/>
          </p:cNvCxnSpPr>
          <p:nvPr/>
        </p:nvCxnSpPr>
        <p:spPr>
          <a:xfrm>
            <a:off x="3983419" y="2343808"/>
            <a:ext cx="302697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24F3D0EC-16CC-4DED-A426-38659BBF7DB6}"/>
              </a:ext>
            </a:extLst>
          </p:cNvPr>
          <p:cNvCxnSpPr>
            <a:cxnSpLocks/>
          </p:cNvCxnSpPr>
          <p:nvPr/>
        </p:nvCxnSpPr>
        <p:spPr>
          <a:xfrm>
            <a:off x="3983419" y="4035973"/>
            <a:ext cx="302697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" name="矩形: 圆角 13">
            <a:extLst>
              <a:ext uri="{FF2B5EF4-FFF2-40B4-BE49-F238E27FC236}">
                <a16:creationId xmlns:a16="http://schemas.microsoft.com/office/drawing/2014/main" id="{9D219B29-0A7A-4F12-9913-74DDBE9A7248}"/>
              </a:ext>
            </a:extLst>
          </p:cNvPr>
          <p:cNvSpPr/>
          <p:nvPr/>
        </p:nvSpPr>
        <p:spPr>
          <a:xfrm>
            <a:off x="3554212" y="780857"/>
            <a:ext cx="651642" cy="152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远见之景</a:t>
            </a:r>
          </a:p>
        </p:txBody>
      </p:sp>
      <p:sp>
        <p:nvSpPr>
          <p:cNvPr id="15" name="矩形: 圆角 14">
            <a:extLst>
              <a:ext uri="{FF2B5EF4-FFF2-40B4-BE49-F238E27FC236}">
                <a16:creationId xmlns:a16="http://schemas.microsoft.com/office/drawing/2014/main" id="{27C1F248-2EAF-4141-B769-2FDF20D3505D}"/>
              </a:ext>
            </a:extLst>
          </p:cNvPr>
          <p:cNvSpPr/>
          <p:nvPr/>
        </p:nvSpPr>
        <p:spPr>
          <a:xfrm>
            <a:off x="3553367" y="2404633"/>
            <a:ext cx="651642" cy="152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近观之事</a:t>
            </a:r>
          </a:p>
        </p:txBody>
      </p:sp>
      <p:sp>
        <p:nvSpPr>
          <p:cNvPr id="16" name="矩形: 圆角 15">
            <a:extLst>
              <a:ext uri="{FF2B5EF4-FFF2-40B4-BE49-F238E27FC236}">
                <a16:creationId xmlns:a16="http://schemas.microsoft.com/office/drawing/2014/main" id="{E89A7B79-9088-4E11-A35B-580C1F674219}"/>
              </a:ext>
            </a:extLst>
          </p:cNvPr>
          <p:cNvSpPr/>
          <p:nvPr/>
        </p:nvSpPr>
        <p:spPr>
          <a:xfrm>
            <a:off x="3573514" y="4048782"/>
            <a:ext cx="651642" cy="152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回舟情景</a:t>
            </a:r>
          </a:p>
        </p:txBody>
      </p:sp>
      <p:sp>
        <p:nvSpPr>
          <p:cNvPr id="17" name="矩形: 圆角 16">
            <a:extLst>
              <a:ext uri="{FF2B5EF4-FFF2-40B4-BE49-F238E27FC236}">
                <a16:creationId xmlns:a16="http://schemas.microsoft.com/office/drawing/2014/main" id="{C265BCFE-57ED-466A-9D23-52B5AB4D88AF}"/>
              </a:ext>
            </a:extLst>
          </p:cNvPr>
          <p:cNvSpPr/>
          <p:nvPr/>
        </p:nvSpPr>
        <p:spPr>
          <a:xfrm>
            <a:off x="0" y="852564"/>
            <a:ext cx="3499947" cy="1404647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sz="1600" dirty="0"/>
              <a:t>  </a:t>
            </a:r>
            <a:r>
              <a:rPr lang="en-US" altLang="zh-CN" sz="1600" dirty="0">
                <a:latin typeface="等线" panose="02010600030101010101" pitchFamily="2" charset="-122"/>
                <a:ea typeface="等线" panose="02010600030101010101" pitchFamily="2" charset="-122"/>
              </a:rPr>
              <a:t>①</a:t>
            </a:r>
            <a:r>
              <a:rPr lang="zh-CN" altLang="en-US" sz="1600" dirty="0"/>
              <a:t>诗人</a:t>
            </a:r>
            <a:r>
              <a:rPr lang="zh-CN" altLang="zh-CN" sz="1600" dirty="0"/>
              <a:t>认为自己</a:t>
            </a:r>
            <a:r>
              <a:rPr lang="zh-CN" altLang="en-US" sz="1600" dirty="0"/>
              <a:t>住处</a:t>
            </a:r>
            <a:r>
              <a:rPr lang="zh-CN" altLang="zh-CN" sz="1600" dirty="0"/>
              <a:t>并非狭小，乔木以西的远郊地区还有很多美景可赏</a:t>
            </a:r>
            <a:r>
              <a:rPr lang="zh-CN" altLang="en-US" sz="1600" dirty="0"/>
              <a:t>。（</a:t>
            </a:r>
            <a:r>
              <a:rPr lang="zh-CN" altLang="en-US" sz="1600" b="1" dirty="0">
                <a:solidFill>
                  <a:schemeClr val="accent5"/>
                </a:solidFill>
              </a:rPr>
              <a:t>景色未尽</a:t>
            </a:r>
            <a:r>
              <a:rPr lang="zh-CN" altLang="en-US" sz="1600" dirty="0"/>
              <a:t>）</a:t>
            </a:r>
            <a:r>
              <a:rPr lang="zh-CN" altLang="en-US" sz="1600" dirty="0">
                <a:latin typeface="等线" panose="02010600030101010101" pitchFamily="2" charset="-122"/>
                <a:ea typeface="等线" panose="02010600030101010101" pitchFamily="2" charset="-122"/>
              </a:rPr>
              <a:t>②</a:t>
            </a:r>
            <a:r>
              <a:rPr lang="zh-CN" altLang="en-US" sz="1600" dirty="0"/>
              <a:t>诗人</a:t>
            </a:r>
            <a:r>
              <a:rPr lang="zh-CN" altLang="zh-CN" sz="1600" dirty="0"/>
              <a:t>描绘了山雪洁白，云霓轻柔的清秋景色，表达了轻松愉悦之感。</a:t>
            </a:r>
            <a:r>
              <a:rPr lang="en-US" altLang="zh-CN" sz="1600" dirty="0"/>
              <a:t>(</a:t>
            </a:r>
            <a:r>
              <a:rPr lang="zh-CN" altLang="en-US" sz="1600" b="1" dirty="0">
                <a:solidFill>
                  <a:schemeClr val="accent5"/>
                </a:solidFill>
              </a:rPr>
              <a:t>云山之景</a:t>
            </a:r>
            <a:r>
              <a:rPr lang="en-US" altLang="zh-CN" sz="1600" dirty="0"/>
              <a:t>)</a:t>
            </a:r>
            <a:endParaRPr lang="zh-CN" altLang="en-US" sz="1600" dirty="0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3BC3C423-68C1-4F05-B94D-3A9E1BE29CA3}"/>
              </a:ext>
            </a:extLst>
          </p:cNvPr>
          <p:cNvSpPr/>
          <p:nvPr/>
        </p:nvSpPr>
        <p:spPr>
          <a:xfrm>
            <a:off x="1204761" y="89195"/>
            <a:ext cx="27786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>
                <a:solidFill>
                  <a:srgbClr val="0070C0"/>
                </a:solidFill>
                <a:highlight>
                  <a:srgbClr val="FFFF00"/>
                </a:highlight>
              </a:rPr>
              <a:t>轻松</a:t>
            </a:r>
            <a:r>
              <a:rPr lang="zh-CN" altLang="en-US" sz="2400" dirty="0">
                <a:solidFill>
                  <a:srgbClr val="0070C0"/>
                </a:solidFill>
              </a:rPr>
              <a:t>（</a:t>
            </a:r>
            <a:r>
              <a:rPr lang="en-US" altLang="zh-CN" sz="2400" dirty="0">
                <a:solidFill>
                  <a:srgbClr val="0070C0"/>
                </a:solidFill>
              </a:rPr>
              <a:t>2</a:t>
            </a:r>
            <a:r>
              <a:rPr lang="zh-CN" altLang="en-US" sz="2400" dirty="0">
                <a:solidFill>
                  <a:srgbClr val="0070C0"/>
                </a:solidFill>
              </a:rPr>
              <a:t>分）</a:t>
            </a:r>
          </a:p>
        </p:txBody>
      </p:sp>
      <p:sp>
        <p:nvSpPr>
          <p:cNvPr id="19" name="矩形: 圆角 18">
            <a:extLst>
              <a:ext uri="{FF2B5EF4-FFF2-40B4-BE49-F238E27FC236}">
                <a16:creationId xmlns:a16="http://schemas.microsoft.com/office/drawing/2014/main" id="{8955D762-6B5C-4D9C-849A-DA1DA9D7B3BC}"/>
              </a:ext>
            </a:extLst>
          </p:cNvPr>
          <p:cNvSpPr/>
          <p:nvPr/>
        </p:nvSpPr>
        <p:spPr>
          <a:xfrm>
            <a:off x="20607" y="2497621"/>
            <a:ext cx="3499947" cy="13380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sz="1600" dirty="0"/>
              <a:t> </a:t>
            </a:r>
            <a:r>
              <a:rPr lang="en-US" altLang="zh-CN" sz="1600" dirty="0">
                <a:latin typeface="等线" panose="02010600030101010101" pitchFamily="2" charset="-122"/>
                <a:ea typeface="等线" panose="02010600030101010101" pitchFamily="2" charset="-122"/>
              </a:rPr>
              <a:t>③</a:t>
            </a:r>
            <a:r>
              <a:rPr lang="en-US" altLang="zh-CN" sz="1600" dirty="0"/>
              <a:t> </a:t>
            </a:r>
            <a:r>
              <a:rPr lang="zh-CN" altLang="zh-CN" sz="1600" dirty="0"/>
              <a:t>诗人描摹了乡间儿童捕鱼采藕、童趣稚拙的田园图景，表达了对真纯质朴的田园生活的喜爱。</a:t>
            </a:r>
            <a:r>
              <a:rPr lang="zh-CN" altLang="en-US" sz="1600" b="1" dirty="0">
                <a:solidFill>
                  <a:schemeClr val="accent5"/>
                </a:solidFill>
              </a:rPr>
              <a:t>（儿童嬉戏）</a:t>
            </a:r>
            <a:endParaRPr lang="en-US" altLang="zh-CN" sz="1600" b="1" dirty="0">
              <a:solidFill>
                <a:schemeClr val="accent5"/>
              </a:solidFill>
            </a:endParaRP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3ADC308A-C344-4FDF-85AD-80D54435F9A7}"/>
              </a:ext>
            </a:extLst>
          </p:cNvPr>
          <p:cNvSpPr/>
          <p:nvPr/>
        </p:nvSpPr>
        <p:spPr>
          <a:xfrm>
            <a:off x="28094" y="4055713"/>
            <a:ext cx="3525273" cy="1524001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zh-CN" dirty="0"/>
          </a:p>
          <a:p>
            <a:r>
              <a:rPr lang="en-US" altLang="zh-CN" sz="1600" dirty="0"/>
              <a:t> </a:t>
            </a:r>
            <a:r>
              <a:rPr lang="en-US" altLang="zh-CN" sz="1600" dirty="0">
                <a:latin typeface="等线" panose="02010600030101010101" pitchFamily="2" charset="-122"/>
                <a:ea typeface="等线" panose="02010600030101010101" pitchFamily="2" charset="-122"/>
              </a:rPr>
              <a:t>④</a:t>
            </a:r>
            <a:r>
              <a:rPr lang="zh-CN" altLang="zh-CN" sz="1600" dirty="0"/>
              <a:t>诗人</a:t>
            </a:r>
            <a:r>
              <a:rPr lang="zh-CN" altLang="en-US" sz="1600" dirty="0"/>
              <a:t>描绘了</a:t>
            </a:r>
            <a:r>
              <a:rPr lang="zh-CN" altLang="zh-CN" sz="1600" dirty="0"/>
              <a:t>夜幕笼罩、静谧清幽的村庄</a:t>
            </a:r>
            <a:r>
              <a:rPr lang="zh-CN" altLang="en-US" sz="1600" dirty="0"/>
              <a:t>，表达闲静之情。</a:t>
            </a:r>
            <a:r>
              <a:rPr lang="zh-CN" altLang="en-US" sz="1600" b="1" dirty="0">
                <a:solidFill>
                  <a:schemeClr val="accent5"/>
                </a:solidFill>
              </a:rPr>
              <a:t>（闲静村社）</a:t>
            </a:r>
            <a:endParaRPr lang="en-US" altLang="zh-CN" sz="1600" b="1" dirty="0">
              <a:solidFill>
                <a:schemeClr val="accent5"/>
              </a:solidFill>
            </a:endParaRPr>
          </a:p>
          <a:p>
            <a:r>
              <a:rPr lang="zh-CN" altLang="en-US" sz="1600" dirty="0"/>
              <a:t> </a:t>
            </a:r>
            <a:r>
              <a:rPr lang="zh-CN" altLang="en-US" sz="1600" dirty="0">
                <a:latin typeface="等线" panose="02010600030101010101" pitchFamily="2" charset="-122"/>
                <a:ea typeface="等线" panose="02010600030101010101" pitchFamily="2" charset="-122"/>
              </a:rPr>
              <a:t>⑤</a:t>
            </a:r>
            <a:r>
              <a:rPr lang="zh-CN" altLang="en-US" sz="1600" dirty="0"/>
              <a:t> 诗人通过描写</a:t>
            </a:r>
            <a:r>
              <a:rPr lang="zh-CN" altLang="zh-CN" sz="1600" dirty="0"/>
              <a:t>赏月饮酒</a:t>
            </a:r>
            <a:r>
              <a:rPr lang="zh-CN" altLang="en-US" sz="1600" dirty="0"/>
              <a:t>的场景</a:t>
            </a:r>
            <a:r>
              <a:rPr lang="zh-CN" altLang="zh-CN" sz="1600" dirty="0"/>
              <a:t>，表达了闲适轻松之感。</a:t>
            </a:r>
            <a:r>
              <a:rPr lang="en-US" altLang="zh-CN" sz="1600" dirty="0"/>
              <a:t> </a:t>
            </a:r>
            <a:r>
              <a:rPr lang="zh-CN" altLang="en-US" sz="1600" b="1" dirty="0">
                <a:solidFill>
                  <a:schemeClr val="accent5"/>
                </a:solidFill>
              </a:rPr>
              <a:t>（赏月饮酒）</a:t>
            </a:r>
            <a:endParaRPr lang="zh-CN" altLang="zh-CN" sz="1600" b="1" dirty="0">
              <a:solidFill>
                <a:schemeClr val="accent5"/>
              </a:solidFill>
            </a:endParaRPr>
          </a:p>
        </p:txBody>
      </p:sp>
      <p:sp>
        <p:nvSpPr>
          <p:cNvPr id="21" name="矩形: 圆角 20">
            <a:extLst>
              <a:ext uri="{FF2B5EF4-FFF2-40B4-BE49-F238E27FC236}">
                <a16:creationId xmlns:a16="http://schemas.microsoft.com/office/drawing/2014/main" id="{D98273CA-C342-4C0D-9073-9A62F264B3B9}"/>
              </a:ext>
            </a:extLst>
          </p:cNvPr>
          <p:cNvSpPr/>
          <p:nvPr/>
        </p:nvSpPr>
        <p:spPr>
          <a:xfrm>
            <a:off x="7008963" y="827223"/>
            <a:ext cx="2459996" cy="117124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sz="1600" dirty="0"/>
              <a:t> </a:t>
            </a:r>
            <a:r>
              <a:rPr lang="zh-CN" altLang="en-US" sz="1600" dirty="0">
                <a:latin typeface="等线" panose="02010600030101010101" pitchFamily="2" charset="-122"/>
                <a:ea typeface="等线" panose="02010600030101010101" pitchFamily="2" charset="-122"/>
              </a:rPr>
              <a:t>①</a:t>
            </a:r>
            <a:r>
              <a:rPr lang="zh-CN" altLang="en-US" sz="1600" dirty="0"/>
              <a:t>诗人点出远郊地区的荒僻，秋景的凄清，蕴含了低沉忧郁之情。</a:t>
            </a:r>
            <a:r>
              <a:rPr lang="zh-CN" altLang="en-US" sz="1600" dirty="0">
                <a:solidFill>
                  <a:srgbClr val="C00000"/>
                </a:solidFill>
              </a:rPr>
              <a:t>（荒僻秋景）</a:t>
            </a: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0EFA85CB-3469-4813-BEA2-8FBE72FA0D26}"/>
              </a:ext>
            </a:extLst>
          </p:cNvPr>
          <p:cNvSpPr/>
          <p:nvPr/>
        </p:nvSpPr>
        <p:spPr>
          <a:xfrm>
            <a:off x="7797927" y="180518"/>
            <a:ext cx="21741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>
                <a:solidFill>
                  <a:srgbClr val="0070C0"/>
                </a:solidFill>
              </a:rPr>
              <a:t>  </a:t>
            </a:r>
            <a:r>
              <a:rPr lang="zh-CN" altLang="en-US" sz="2400" dirty="0">
                <a:solidFill>
                  <a:srgbClr val="C00000"/>
                </a:solidFill>
                <a:highlight>
                  <a:srgbClr val="FFFF00"/>
                </a:highlight>
              </a:rPr>
              <a:t>沉郁    </a:t>
            </a:r>
            <a:r>
              <a:rPr lang="zh-CN" altLang="en-US" sz="2400" dirty="0">
                <a:solidFill>
                  <a:srgbClr val="0070C0"/>
                </a:solidFill>
              </a:rPr>
              <a:t>（</a:t>
            </a:r>
            <a:r>
              <a:rPr lang="en-US" altLang="zh-CN" sz="2400" dirty="0">
                <a:solidFill>
                  <a:srgbClr val="0070C0"/>
                </a:solidFill>
              </a:rPr>
              <a:t>4</a:t>
            </a:r>
            <a:r>
              <a:rPr lang="zh-CN" altLang="en-US" sz="2400" dirty="0">
                <a:solidFill>
                  <a:srgbClr val="0070C0"/>
                </a:solidFill>
              </a:rPr>
              <a:t>分）</a:t>
            </a:r>
          </a:p>
          <a:p>
            <a:endParaRPr lang="zh-CN" altLang="en-US" sz="2400" dirty="0">
              <a:solidFill>
                <a:srgbClr val="C00000"/>
              </a:solidFill>
              <a:highlight>
                <a:srgbClr val="FFFF00"/>
              </a:highlight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9A4E654C-E82A-4B04-8901-B55C3F2369D6}"/>
              </a:ext>
            </a:extLst>
          </p:cNvPr>
          <p:cNvSpPr/>
          <p:nvPr/>
        </p:nvSpPr>
        <p:spPr>
          <a:xfrm>
            <a:off x="10235748" y="203314"/>
            <a:ext cx="14136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>
                <a:solidFill>
                  <a:srgbClr val="0070C0"/>
                </a:solidFill>
              </a:rPr>
              <a:t>  </a:t>
            </a:r>
            <a:r>
              <a:rPr lang="zh-CN" altLang="en-US" sz="2400" dirty="0">
                <a:solidFill>
                  <a:srgbClr val="C00000"/>
                </a:solidFill>
                <a:highlight>
                  <a:srgbClr val="FFFF00"/>
                </a:highlight>
              </a:rPr>
              <a:t>不沉郁</a:t>
            </a:r>
          </a:p>
        </p:txBody>
      </p:sp>
      <p:sp>
        <p:nvSpPr>
          <p:cNvPr id="25" name="矩形: 圆角 24">
            <a:extLst>
              <a:ext uri="{FF2B5EF4-FFF2-40B4-BE49-F238E27FC236}">
                <a16:creationId xmlns:a16="http://schemas.microsoft.com/office/drawing/2014/main" id="{3FD9307D-5C47-4994-9739-624CC6E1059E}"/>
              </a:ext>
            </a:extLst>
          </p:cNvPr>
          <p:cNvSpPr/>
          <p:nvPr/>
        </p:nvSpPr>
        <p:spPr>
          <a:xfrm>
            <a:off x="9557193" y="830246"/>
            <a:ext cx="2459996" cy="1168223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sz="1600" dirty="0"/>
              <a:t>  </a:t>
            </a:r>
            <a:r>
              <a:rPr lang="en-US" altLang="zh-CN" sz="1600" dirty="0">
                <a:latin typeface="等线" panose="02010600030101010101" pitchFamily="2" charset="-122"/>
                <a:ea typeface="等线" panose="02010600030101010101" pitchFamily="2" charset="-122"/>
              </a:rPr>
              <a:t>①</a:t>
            </a:r>
            <a:r>
              <a:rPr lang="zh-CN" altLang="zh-CN" sz="1600" dirty="0"/>
              <a:t>尽管远郊荒僻，秋色凄清，</a:t>
            </a:r>
            <a:r>
              <a:rPr lang="zh-CN" altLang="zh-CN" sz="1600" dirty="0">
                <a:solidFill>
                  <a:srgbClr val="C00000"/>
                </a:solidFill>
              </a:rPr>
              <a:t>但仍有无尽美景可赏，</a:t>
            </a:r>
            <a:r>
              <a:rPr lang="zh-CN" altLang="zh-CN" sz="1600" dirty="0"/>
              <a:t>更表达出轻松愉悦之感。</a:t>
            </a:r>
            <a:endParaRPr lang="zh-CN" altLang="en-US" sz="1600" dirty="0"/>
          </a:p>
        </p:txBody>
      </p:sp>
      <p:sp>
        <p:nvSpPr>
          <p:cNvPr id="26" name="矩形: 圆角 25">
            <a:extLst>
              <a:ext uri="{FF2B5EF4-FFF2-40B4-BE49-F238E27FC236}">
                <a16:creationId xmlns:a16="http://schemas.microsoft.com/office/drawing/2014/main" id="{FB9B20E6-3165-47DA-B939-701AB467494E}"/>
              </a:ext>
            </a:extLst>
          </p:cNvPr>
          <p:cNvSpPr/>
          <p:nvPr/>
        </p:nvSpPr>
        <p:spPr>
          <a:xfrm>
            <a:off x="7019529" y="2068622"/>
            <a:ext cx="2484945" cy="203750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CN" altLang="en-US" sz="1600" dirty="0"/>
              <a:t>  </a:t>
            </a:r>
            <a:r>
              <a:rPr lang="zh-CN" altLang="en-US" sz="1600" dirty="0">
                <a:latin typeface="等线" panose="02010600030101010101" pitchFamily="2" charset="-122"/>
                <a:ea typeface="等线" panose="02010600030101010101" pitchFamily="2" charset="-122"/>
              </a:rPr>
              <a:t>②人情都是追逐鲜美的，由此联想自己年老不被重用，心生忧愁。</a:t>
            </a:r>
            <a:r>
              <a:rPr lang="zh-CN" altLang="en-US" sz="1600" dirty="0">
                <a:solidFill>
                  <a:srgbClr val="C00000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（身老不被重用）</a:t>
            </a:r>
            <a:endParaRPr lang="en-US" altLang="zh-CN" sz="1600" dirty="0">
              <a:solidFill>
                <a:srgbClr val="C00000"/>
              </a:solidFill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endParaRPr lang="en-US" altLang="zh-CN" sz="1200" dirty="0"/>
          </a:p>
        </p:txBody>
      </p:sp>
      <p:sp>
        <p:nvSpPr>
          <p:cNvPr id="27" name="矩形: 圆角 26">
            <a:extLst>
              <a:ext uri="{FF2B5EF4-FFF2-40B4-BE49-F238E27FC236}">
                <a16:creationId xmlns:a16="http://schemas.microsoft.com/office/drawing/2014/main" id="{29FD08CB-2C86-48C2-8CF7-61168CCD8C45}"/>
              </a:ext>
            </a:extLst>
          </p:cNvPr>
          <p:cNvSpPr/>
          <p:nvPr/>
        </p:nvSpPr>
        <p:spPr>
          <a:xfrm>
            <a:off x="9557193" y="2059070"/>
            <a:ext cx="2484945" cy="2037505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sz="1600" dirty="0"/>
              <a:t> </a:t>
            </a:r>
            <a:r>
              <a:rPr lang="en-US" altLang="zh-CN" sz="1600" dirty="0">
                <a:latin typeface="等线" panose="02010600030101010101" pitchFamily="2" charset="-122"/>
                <a:ea typeface="等线" panose="02010600030101010101" pitchFamily="2" charset="-122"/>
              </a:rPr>
              <a:t>②</a:t>
            </a:r>
            <a:r>
              <a:rPr lang="zh-CN" altLang="zh-CN" sz="1600" dirty="0"/>
              <a:t>写儿童淘气，弄坏鱼鳞，懒洗藕泥，</a:t>
            </a:r>
            <a:r>
              <a:rPr lang="zh-CN" altLang="en-US" sz="1600" dirty="0"/>
              <a:t>新鲜事物来的容易，不去珍惜，</a:t>
            </a:r>
            <a:r>
              <a:rPr lang="zh-CN" altLang="zh-CN" sz="1600" dirty="0">
                <a:solidFill>
                  <a:srgbClr val="C00000"/>
                </a:solidFill>
              </a:rPr>
              <a:t>表面嗔怪，实则喜爱。</a:t>
            </a:r>
            <a:endParaRPr lang="en-US" altLang="zh-CN" sz="1600" dirty="0">
              <a:solidFill>
                <a:srgbClr val="C00000"/>
              </a:solidFill>
            </a:endParaRPr>
          </a:p>
          <a:p>
            <a:r>
              <a:rPr lang="zh-CN" altLang="en-US" sz="2000" dirty="0"/>
              <a:t> </a:t>
            </a:r>
          </a:p>
        </p:txBody>
      </p:sp>
      <p:sp>
        <p:nvSpPr>
          <p:cNvPr id="29" name="矩形: 圆角 28">
            <a:extLst>
              <a:ext uri="{FF2B5EF4-FFF2-40B4-BE49-F238E27FC236}">
                <a16:creationId xmlns:a16="http://schemas.microsoft.com/office/drawing/2014/main" id="{028723E6-C816-4630-A77E-A0FAE0B3E184}"/>
              </a:ext>
            </a:extLst>
          </p:cNvPr>
          <p:cNvSpPr/>
          <p:nvPr/>
        </p:nvSpPr>
        <p:spPr>
          <a:xfrm>
            <a:off x="7041708" y="4183982"/>
            <a:ext cx="2480882" cy="2250069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dirty="0"/>
              <a:t> </a:t>
            </a:r>
            <a:r>
              <a:rPr lang="en-US" altLang="zh-CN" dirty="0">
                <a:latin typeface="等线" panose="02010600030101010101" pitchFamily="2" charset="-122"/>
                <a:ea typeface="等线" panose="02010600030101010101" pitchFamily="2" charset="-122"/>
              </a:rPr>
              <a:t>③</a:t>
            </a:r>
            <a:r>
              <a:rPr lang="zh-CN" altLang="zh-CN" sz="1600" dirty="0"/>
              <a:t>诗人</a:t>
            </a:r>
            <a:r>
              <a:rPr lang="zh-CN" altLang="en-US" sz="1600" dirty="0"/>
              <a:t>用出处</a:t>
            </a:r>
            <a:r>
              <a:rPr lang="zh-CN" altLang="en-US" sz="1600" dirty="0">
                <a:solidFill>
                  <a:srgbClr val="C00000"/>
                </a:solidFill>
              </a:rPr>
              <a:t>没有</a:t>
            </a:r>
            <a:r>
              <a:rPr lang="zh-CN" altLang="en-US" sz="1600" dirty="0"/>
              <a:t>两全之策，表达了</a:t>
            </a:r>
            <a:r>
              <a:rPr lang="zh-CN" altLang="zh-CN" sz="1600" dirty="0"/>
              <a:t>归隐草堂的不甘。</a:t>
            </a:r>
            <a:r>
              <a:rPr lang="zh-CN" altLang="en-US" sz="1600" dirty="0">
                <a:solidFill>
                  <a:srgbClr val="C00000"/>
                </a:solidFill>
              </a:rPr>
              <a:t>（出处两难）</a:t>
            </a:r>
            <a:endParaRPr lang="en-US" altLang="zh-CN" sz="1600" dirty="0">
              <a:solidFill>
                <a:srgbClr val="C00000"/>
              </a:solidFill>
            </a:endParaRPr>
          </a:p>
          <a:p>
            <a:r>
              <a:rPr lang="zh-CN" altLang="en-US" sz="1600" dirty="0"/>
              <a:t> </a:t>
            </a:r>
            <a:r>
              <a:rPr lang="zh-CN" altLang="en-US" sz="1600" dirty="0">
                <a:latin typeface="等线" panose="02010600030101010101" pitchFamily="2" charset="-122"/>
                <a:ea typeface="等线" panose="02010600030101010101" pitchFamily="2" charset="-122"/>
              </a:rPr>
              <a:t>④</a:t>
            </a:r>
            <a:r>
              <a:rPr lang="zh-CN" altLang="en-US" sz="1600" dirty="0"/>
              <a:t> 又</a:t>
            </a:r>
            <a:r>
              <a:rPr lang="zh-CN" altLang="zh-CN" sz="1600" dirty="0"/>
              <a:t>听闻东郊传来战鼓之声，表达了对国家动乱的担忧。</a:t>
            </a:r>
            <a:r>
              <a:rPr lang="zh-CN" altLang="en-US" sz="1600" dirty="0">
                <a:solidFill>
                  <a:srgbClr val="C00000"/>
                </a:solidFill>
              </a:rPr>
              <a:t>（鼙鼓忧国）</a:t>
            </a:r>
            <a:endParaRPr lang="zh-CN" altLang="zh-CN" dirty="0">
              <a:solidFill>
                <a:srgbClr val="C00000"/>
              </a:solidFill>
            </a:endParaRPr>
          </a:p>
        </p:txBody>
      </p:sp>
      <p:sp>
        <p:nvSpPr>
          <p:cNvPr id="28" name="矩形: 圆角 27">
            <a:extLst>
              <a:ext uri="{FF2B5EF4-FFF2-40B4-BE49-F238E27FC236}">
                <a16:creationId xmlns:a16="http://schemas.microsoft.com/office/drawing/2014/main" id="{567002F9-BA43-4643-B5AD-1E77C26B16D0}"/>
              </a:ext>
            </a:extLst>
          </p:cNvPr>
          <p:cNvSpPr/>
          <p:nvPr/>
        </p:nvSpPr>
        <p:spPr>
          <a:xfrm>
            <a:off x="9557193" y="4157176"/>
            <a:ext cx="2494599" cy="225006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zh-CN" dirty="0"/>
              <a:t> </a:t>
            </a:r>
            <a:r>
              <a:rPr lang="en-US" altLang="zh-CN" sz="1600" dirty="0">
                <a:latin typeface="等线" panose="02010600030101010101" pitchFamily="2" charset="-122"/>
                <a:ea typeface="等线" panose="02010600030101010101" pitchFamily="2" charset="-122"/>
              </a:rPr>
              <a:t>③</a:t>
            </a:r>
            <a:r>
              <a:rPr lang="zh-CN" altLang="en-US" sz="1600" dirty="0"/>
              <a:t>诗人面对出仕归隐的两难抉择，仍表现出</a:t>
            </a:r>
            <a:r>
              <a:rPr lang="zh-CN" altLang="en-US" sz="1600" dirty="0">
                <a:solidFill>
                  <a:srgbClr val="C00000"/>
                </a:solidFill>
              </a:rPr>
              <a:t>随遇而安的生活态度。</a:t>
            </a:r>
            <a:endParaRPr lang="en-US" altLang="zh-CN" sz="1600" dirty="0">
              <a:solidFill>
                <a:srgbClr val="C00000"/>
              </a:solidFill>
            </a:endParaRPr>
          </a:p>
          <a:p>
            <a:r>
              <a:rPr lang="en-US" altLang="zh-CN" sz="1600" dirty="0"/>
              <a:t> </a:t>
            </a:r>
            <a:r>
              <a:rPr lang="en-US" altLang="zh-CN" sz="1600" dirty="0">
                <a:latin typeface="等线" panose="02010600030101010101" pitchFamily="2" charset="-122"/>
                <a:ea typeface="等线" panose="02010600030101010101" pitchFamily="2" charset="-122"/>
              </a:rPr>
              <a:t>④</a:t>
            </a:r>
            <a:r>
              <a:rPr lang="zh-CN" altLang="en-US" sz="1600" dirty="0"/>
              <a:t>又听闻</a:t>
            </a:r>
            <a:r>
              <a:rPr lang="zh-CN" altLang="zh-CN" sz="1600" dirty="0"/>
              <a:t>东郊</a:t>
            </a:r>
            <a:r>
              <a:rPr lang="zh-CN" altLang="en-US" sz="1600" dirty="0"/>
              <a:t>练兵声</a:t>
            </a:r>
            <a:r>
              <a:rPr lang="zh-CN" altLang="zh-CN" sz="1600" dirty="0"/>
              <a:t>，诗人饮酒自酌，表达了</a:t>
            </a:r>
            <a:r>
              <a:rPr lang="zh-CN" altLang="zh-CN" sz="1600" dirty="0">
                <a:solidFill>
                  <a:srgbClr val="C00000"/>
                </a:solidFill>
              </a:rPr>
              <a:t>对宁静生活的珍惜</a:t>
            </a:r>
            <a:r>
              <a:rPr lang="zh-CN" altLang="zh-CN" sz="1600" dirty="0"/>
              <a:t>。</a:t>
            </a:r>
            <a:endParaRPr lang="en-US" altLang="zh-CN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2824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  <p:bldP spid="19" grpId="0" animBg="1"/>
      <p:bldP spid="20" grpId="0" animBg="1"/>
      <p:bldP spid="21" grpId="0" animBg="1"/>
      <p:bldP spid="23" grpId="0"/>
      <p:bldP spid="24" grpId="0"/>
      <p:bldP spid="25" grpId="0" animBg="1"/>
      <p:bldP spid="26" grpId="0" animBg="1"/>
      <p:bldP spid="27" grpId="0" animBg="1"/>
      <p:bldP spid="29" grpId="0" animBg="1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973C3EE9-067C-426E-BC35-93441CCD77F4}"/>
              </a:ext>
            </a:extLst>
          </p:cNvPr>
          <p:cNvSpPr txBox="1"/>
          <p:nvPr/>
        </p:nvSpPr>
        <p:spPr>
          <a:xfrm>
            <a:off x="389948" y="108066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/>
              <a:t>评分细则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0C27B153-D238-4496-B575-3F1ABBA093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948" y="692841"/>
            <a:ext cx="11310985" cy="4827277"/>
          </a:xfrm>
          <a:prstGeom prst="rect">
            <a:avLst/>
          </a:prstGeom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03F48572-2857-43E0-A003-29EE9803AC38}"/>
              </a:ext>
            </a:extLst>
          </p:cNvPr>
          <p:cNvSpPr txBox="1"/>
          <p:nvPr/>
        </p:nvSpPr>
        <p:spPr>
          <a:xfrm>
            <a:off x="2452255" y="3089854"/>
            <a:ext cx="2492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轻松：答满两分为止。</a:t>
            </a:r>
            <a:endParaRPr lang="en-US" altLang="zh-CN" dirty="0"/>
          </a:p>
          <a:p>
            <a:r>
              <a:rPr lang="zh-CN" altLang="en-US" dirty="0"/>
              <a:t>沉郁：答满四分为止。</a:t>
            </a:r>
          </a:p>
        </p:txBody>
      </p:sp>
    </p:spTree>
    <p:extLst>
      <p:ext uri="{BB962C8B-B14F-4D97-AF65-F5344CB8AC3E}">
        <p14:creationId xmlns:p14="http://schemas.microsoft.com/office/powerpoint/2010/main" val="2621474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E71B8EC2-901D-4A4B-B63E-E46836A8C82F}"/>
              </a:ext>
            </a:extLst>
          </p:cNvPr>
          <p:cNvSpPr/>
          <p:nvPr/>
        </p:nvSpPr>
        <p:spPr>
          <a:xfrm>
            <a:off x="0" y="610304"/>
            <a:ext cx="1205345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kern="100" dirty="0">
                <a:highlight>
                  <a:srgbClr val="FFFF00"/>
                </a:highlight>
                <a:latin typeface="宋体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6</a:t>
            </a:r>
            <a:r>
              <a:rPr lang="zh-CN" altLang="zh-CN" kern="100" dirty="0">
                <a:highlight>
                  <a:srgbClr val="FFFF00"/>
                </a:highlight>
                <a:latin typeface="等线" panose="02010600030101010101" pitchFamily="2" charset="-122"/>
                <a:cs typeface="Times New Roman" panose="02020603050405020304" pitchFamily="18" charset="0"/>
              </a:rPr>
              <a:t>分</a:t>
            </a:r>
            <a:r>
              <a:rPr lang="zh-CN" altLang="en-US" kern="100" dirty="0">
                <a:highlight>
                  <a:srgbClr val="FFFF00"/>
                </a:highlight>
                <a:latin typeface="等线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zh-CN" altLang="zh-CN" kern="100" dirty="0">
                <a:highlight>
                  <a:srgbClr val="FFFF00"/>
                </a:highlight>
                <a:latin typeface="等线" panose="02010600030101010101" pitchFamily="2" charset="-122"/>
                <a:cs typeface="Times New Roman" panose="02020603050405020304" pitchFamily="18" charset="0"/>
              </a:rPr>
              <a:t>分条论述，结构清晰，分析准确</a:t>
            </a:r>
            <a:r>
              <a:rPr lang="en-US" altLang="zh-CN" kern="100" dirty="0">
                <a:latin typeface="宋体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  </a:t>
            </a:r>
            <a:endParaRPr lang="zh-CN" altLang="zh-CN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我同意。本诗</a:t>
            </a:r>
            <a:r>
              <a:rPr lang="zh-CN" altLang="zh-CN" kern="100" dirty="0">
                <a:solidFill>
                  <a:srgbClr val="0070C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kern="100" dirty="0">
                <a:solidFill>
                  <a:srgbClr val="0070C0"/>
                </a:solidFill>
                <a:highlight>
                  <a:srgbClr val="FFFF00"/>
                </a:highlight>
                <a:latin typeface="等线" panose="02010600030101010101" pitchFamily="2" charset="-122"/>
                <a:cs typeface="Times New Roman" panose="02020603050405020304" pitchFamily="18" charset="0"/>
              </a:rPr>
              <a:t>轻快”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指“练练峰上雪”一句中运用叠词描绘出</a:t>
            </a:r>
            <a:r>
              <a:rPr lang="zh-CN" altLang="zh-CN" kern="100" dirty="0">
                <a:solidFill>
                  <a:schemeClr val="accent5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洁白山雪，轻柔的秋景</a:t>
            </a:r>
            <a:r>
              <a:rPr lang="zh-CN" altLang="en-US" kern="100" dirty="0">
                <a:solidFill>
                  <a:schemeClr val="accent5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（轻松</a:t>
            </a:r>
            <a:r>
              <a:rPr lang="en-US" altLang="zh-CN" kern="100" dirty="0">
                <a:solidFill>
                  <a:schemeClr val="accent5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kern="100" dirty="0">
                <a:solidFill>
                  <a:schemeClr val="accent5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分）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，还用“翻倒荷芰乱”写</a:t>
            </a:r>
            <a:r>
              <a:rPr lang="zh-CN" altLang="zh-CN" kern="100" dirty="0">
                <a:solidFill>
                  <a:schemeClr val="accent5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儿童嬉戏于荷芰之间</a:t>
            </a:r>
            <a:r>
              <a:rPr lang="zh-CN" altLang="en-US" kern="100" dirty="0">
                <a:solidFill>
                  <a:schemeClr val="accent5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（轻松</a:t>
            </a:r>
            <a:r>
              <a:rPr lang="en-US" altLang="zh-CN" kern="100" dirty="0">
                <a:solidFill>
                  <a:schemeClr val="accent5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kern="100" dirty="0">
                <a:solidFill>
                  <a:schemeClr val="accent5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分）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，天真稚拙，富有生命力，给读者以轻松自然</a:t>
            </a:r>
            <a:r>
              <a:rPr lang="zh-CN" altLang="zh-CN" kern="100" dirty="0">
                <a:solidFill>
                  <a:schemeClr val="accent5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闲适自得</a:t>
            </a:r>
            <a:r>
              <a:rPr lang="zh-CN" altLang="en-US" kern="100" dirty="0">
                <a:solidFill>
                  <a:schemeClr val="accent5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的</a:t>
            </a:r>
            <a:r>
              <a:rPr lang="zh-CN" altLang="zh-CN" kern="100" dirty="0">
                <a:solidFill>
                  <a:schemeClr val="accent5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轻快之感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。还指“霭瞑姿”描绘的田园前日落黄昏，云柔霞绕的美景。</a:t>
            </a:r>
            <a:r>
              <a:rPr lang="zh-CN" altLang="en-US" kern="100" dirty="0">
                <a:solidFill>
                  <a:srgbClr val="C00000"/>
                </a:solidFill>
                <a:highlight>
                  <a:srgbClr val="FFFF00"/>
                </a:highlight>
                <a:latin typeface="等线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kern="100" dirty="0">
                <a:solidFill>
                  <a:srgbClr val="C00000"/>
                </a:solidFill>
                <a:highlight>
                  <a:srgbClr val="FFFF00"/>
                </a:highlight>
                <a:latin typeface="等线" panose="02010600030101010101" pitchFamily="2" charset="-122"/>
                <a:cs typeface="Times New Roman" panose="02020603050405020304" pitchFamily="18" charset="0"/>
              </a:rPr>
              <a:t>沉郁</a:t>
            </a:r>
            <a:r>
              <a:rPr lang="zh-CN" altLang="en-US" kern="100" dirty="0">
                <a:solidFill>
                  <a:srgbClr val="C00000"/>
                </a:solidFill>
                <a:highlight>
                  <a:srgbClr val="FFFF00"/>
                </a:highlight>
                <a:latin typeface="等线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指</a:t>
            </a:r>
            <a:r>
              <a:rPr lang="zh-CN" altLang="zh-CN" kern="100" dirty="0">
                <a:solidFill>
                  <a:schemeClr val="accent2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“有余凄”中所写草堂荒僻，发出凄凉之愁，“人情逐鲜美，物贱事已暌”中观儿童洗藕处生发对自己老年难以受人赏识的无奈悲痛</a:t>
            </a:r>
            <a:r>
              <a:rPr lang="zh-CN" altLang="en-US" kern="100" dirty="0">
                <a:solidFill>
                  <a:schemeClr val="accent2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（沉郁</a:t>
            </a:r>
            <a:r>
              <a:rPr lang="en-US" altLang="zh-CN" kern="100" dirty="0">
                <a:solidFill>
                  <a:schemeClr val="accent2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kern="100" dirty="0">
                <a:solidFill>
                  <a:schemeClr val="accent2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分）</a:t>
            </a:r>
            <a:r>
              <a:rPr lang="zh-CN" altLang="zh-CN" kern="100" dirty="0">
                <a:solidFill>
                  <a:schemeClr val="accent2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；还指出自己彷徨不知所望，在“出处无可齐”中表达了自己在出仕入仕中两难的忧郁和苦恼</a:t>
            </a:r>
            <a:r>
              <a:rPr lang="zh-CN" altLang="en-US" kern="100" dirty="0">
                <a:solidFill>
                  <a:schemeClr val="accent2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（沉郁</a:t>
            </a:r>
            <a:r>
              <a:rPr lang="en-US" altLang="zh-CN" kern="100" dirty="0">
                <a:solidFill>
                  <a:schemeClr val="accent2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kern="100" dirty="0">
                <a:solidFill>
                  <a:schemeClr val="accent2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分）</a:t>
            </a:r>
            <a:r>
              <a:rPr lang="zh-CN" altLang="zh-CN" kern="100" dirty="0">
                <a:solidFill>
                  <a:schemeClr val="accent2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，所以本诗在轻快中有沉郁。</a:t>
            </a:r>
            <a:endParaRPr lang="en-US" altLang="zh-CN" kern="100" dirty="0">
              <a:solidFill>
                <a:schemeClr val="accent2">
                  <a:lumMod val="75000"/>
                </a:schemeClr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zh-CN" altLang="zh-CN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kern="100" dirty="0">
                <a:highlight>
                  <a:srgbClr val="FFFF00"/>
                </a:highlight>
                <a:latin typeface="宋体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6</a:t>
            </a:r>
            <a:r>
              <a:rPr lang="zh-CN" altLang="zh-CN" kern="100" dirty="0">
                <a:highlight>
                  <a:srgbClr val="FFFF00"/>
                </a:highlight>
                <a:latin typeface="等线" panose="02010600030101010101" pitchFamily="2" charset="-122"/>
                <a:cs typeface="Times New Roman" panose="02020603050405020304" pitchFamily="18" charset="0"/>
              </a:rPr>
              <a:t>分</a:t>
            </a:r>
            <a:r>
              <a:rPr lang="zh-CN" altLang="en-US" kern="100" dirty="0">
                <a:highlight>
                  <a:srgbClr val="FFFF00"/>
                </a:highlight>
                <a:latin typeface="等线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zh-CN" altLang="zh-CN" kern="100" dirty="0">
                <a:highlight>
                  <a:srgbClr val="FFFF00"/>
                </a:highlight>
                <a:latin typeface="等线" panose="02010600030101010101" pitchFamily="2" charset="-122"/>
                <a:cs typeface="Times New Roman" panose="02020603050405020304" pitchFamily="18" charset="0"/>
              </a:rPr>
              <a:t>写出顿挫起伏，分析准确</a:t>
            </a:r>
            <a:endParaRPr lang="zh-CN" altLang="zh-CN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         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我同意评论本诗在轻快的笔法中有沉郁的情感，作者</a:t>
            </a:r>
            <a:r>
              <a:rPr lang="zh-CN" altLang="zh-CN" u="sng" kern="100" dirty="0">
                <a:highlight>
                  <a:srgbClr val="FFFF00"/>
                </a:highlight>
                <a:latin typeface="等线" panose="02010600030101010101" pitchFamily="2" charset="-122"/>
                <a:cs typeface="Times New Roman" panose="02020603050405020304" pitchFamily="18" charset="0"/>
              </a:rPr>
              <a:t>描写了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雪落山峰，云霓飘荡的</a:t>
            </a:r>
            <a:r>
              <a:rPr lang="zh-CN" altLang="zh-CN" kern="100" dirty="0">
                <a:solidFill>
                  <a:schemeClr val="accent5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郊野清秋美景，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运用叠词语言</a:t>
            </a:r>
            <a:r>
              <a:rPr lang="zh-CN" altLang="zh-CN" kern="100" dirty="0">
                <a:solidFill>
                  <a:schemeClr val="accent5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轻快</a:t>
            </a:r>
            <a:r>
              <a:rPr lang="zh-CN" altLang="en-US" kern="100" dirty="0">
                <a:solidFill>
                  <a:schemeClr val="accent5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（轻松</a:t>
            </a:r>
            <a:r>
              <a:rPr lang="en-US" altLang="zh-CN" kern="100" dirty="0">
                <a:solidFill>
                  <a:schemeClr val="accent5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kern="100" dirty="0">
                <a:solidFill>
                  <a:schemeClr val="accent5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分）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altLang="zh-CN" u="sng" kern="100" dirty="0">
                <a:highlight>
                  <a:srgbClr val="FFFF00"/>
                </a:highlight>
                <a:latin typeface="等线" panose="02010600030101010101" pitchFamily="2" charset="-122"/>
                <a:cs typeface="Times New Roman" panose="02020603050405020304" pitchFamily="18" charset="0"/>
              </a:rPr>
              <a:t>但又写</a:t>
            </a:r>
            <a:r>
              <a:rPr lang="zh-CN" altLang="zh-CN" kern="100" dirty="0">
                <a:solidFill>
                  <a:schemeClr val="accent2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远郊荒僻，秋景萧杀，包含了萧条沉郁之情</a:t>
            </a:r>
            <a:r>
              <a:rPr lang="zh-CN" altLang="en-US" kern="100" dirty="0">
                <a:solidFill>
                  <a:schemeClr val="accent2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（沉郁</a:t>
            </a:r>
            <a:r>
              <a:rPr lang="en-US" altLang="zh-CN" kern="100" dirty="0">
                <a:solidFill>
                  <a:schemeClr val="accent2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kern="100" dirty="0">
                <a:solidFill>
                  <a:schemeClr val="accent2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分）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。作者</a:t>
            </a:r>
            <a:r>
              <a:rPr lang="zh-CN" altLang="zh-CN" kern="100" dirty="0">
                <a:highlight>
                  <a:srgbClr val="FFFF00"/>
                </a:highlight>
                <a:latin typeface="等线" panose="02010600030101010101" pitchFamily="2" charset="-122"/>
                <a:cs typeface="Times New Roman" panose="02020603050405020304" pitchFamily="18" charset="0"/>
              </a:rPr>
              <a:t>写儿童</a:t>
            </a:r>
            <a:r>
              <a:rPr lang="zh-CN" altLang="zh-CN" kern="100" dirty="0">
                <a:solidFill>
                  <a:schemeClr val="accent5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捉鸟欢乐场景</a:t>
            </a:r>
            <a:r>
              <a:rPr lang="zh-CN" altLang="en-US" kern="100" dirty="0">
                <a:solidFill>
                  <a:schemeClr val="accent5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（轻松</a:t>
            </a:r>
            <a:r>
              <a:rPr lang="en-US" altLang="zh-CN" kern="100" dirty="0">
                <a:solidFill>
                  <a:schemeClr val="accent5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kern="100" dirty="0">
                <a:solidFill>
                  <a:schemeClr val="accent5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分）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altLang="zh-CN" kern="100" dirty="0">
                <a:highlight>
                  <a:srgbClr val="FFFF00"/>
                </a:highlight>
                <a:latin typeface="等线" panose="02010600030101010101" pitchFamily="2" charset="-122"/>
                <a:cs typeface="Times New Roman" panose="02020603050405020304" pitchFamily="18" charset="0"/>
              </a:rPr>
              <a:t>但却又写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物品低贱，由此生发</a:t>
            </a:r>
            <a:r>
              <a:rPr lang="zh-CN" altLang="zh-CN" kern="100" dirty="0">
                <a:solidFill>
                  <a:schemeClr val="accent2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老年难以受人赏识的无奈落寞</a:t>
            </a:r>
            <a:r>
              <a:rPr lang="zh-CN" altLang="en-US" kern="100" dirty="0">
                <a:solidFill>
                  <a:schemeClr val="accent2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（沉郁</a:t>
            </a:r>
            <a:r>
              <a:rPr lang="en-US" altLang="zh-CN" kern="100" dirty="0">
                <a:solidFill>
                  <a:schemeClr val="accent2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kern="100" dirty="0">
                <a:solidFill>
                  <a:schemeClr val="accent2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分）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之情。</a:t>
            </a:r>
            <a:r>
              <a:rPr lang="zh-CN" altLang="zh-CN" kern="100" dirty="0">
                <a:highlight>
                  <a:srgbClr val="FFFF00"/>
                </a:highlight>
                <a:latin typeface="等线" panose="02010600030101010101" pitchFamily="2" charset="-122"/>
                <a:cs typeface="Times New Roman" panose="02020603050405020304" pitchFamily="18" charset="0"/>
              </a:rPr>
              <a:t>本诗前半段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写诗人</a:t>
            </a:r>
            <a:r>
              <a:rPr lang="zh-CN" altLang="zh-CN" kern="100" dirty="0">
                <a:solidFill>
                  <a:srgbClr val="0070C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泛舟游览美景的轻松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altLang="zh-CN" kern="100" dirty="0">
                <a:highlight>
                  <a:srgbClr val="FFFF00"/>
                </a:highlight>
                <a:latin typeface="等线" panose="02010600030101010101" pitchFamily="2" charset="-122"/>
                <a:cs typeface="Times New Roman" panose="02020603050405020304" pitchFamily="18" charset="0"/>
              </a:rPr>
              <a:t>却又在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最后写自己浊酒初熟，</a:t>
            </a:r>
            <a:r>
              <a:rPr lang="zh-CN" altLang="zh-CN" kern="100" dirty="0">
                <a:solidFill>
                  <a:schemeClr val="accent2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东城传来战鼓之声，情感转变为对战争的担忧和社会动荡的愁思</a:t>
            </a:r>
            <a:r>
              <a:rPr lang="zh-CN" altLang="en-US" kern="100" dirty="0">
                <a:solidFill>
                  <a:schemeClr val="accent2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（沉郁</a:t>
            </a:r>
            <a:r>
              <a:rPr lang="en-US" altLang="zh-CN" kern="100" dirty="0">
                <a:solidFill>
                  <a:schemeClr val="accent2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kern="100" dirty="0">
                <a:solidFill>
                  <a:schemeClr val="accent2">
                    <a:lumMod val="75000"/>
                  </a:schemeClr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分）</a:t>
            </a:r>
            <a:r>
              <a:rPr lang="zh-CN" altLang="zh-CN" kern="100" dirty="0">
                <a:latin typeface="等线" panose="02010600030101010101" pitchFamily="2" charset="-122"/>
                <a:cs typeface="Times New Roman" panose="02020603050405020304" pitchFamily="18" charset="0"/>
              </a:rPr>
              <a:t>，传递了轻快中带着忧国忧民的心情。</a:t>
            </a:r>
            <a:endParaRPr lang="en-US" altLang="zh-CN" kern="1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endParaRPr lang="zh-CN" altLang="zh-CN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altLang="zh-CN" kern="100" dirty="0">
                <a:latin typeface="宋体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 </a:t>
            </a:r>
            <a:endParaRPr lang="zh-CN" altLang="zh-CN" kern="100" dirty="0"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DDFBBAEC-F505-4ACC-9B10-B99CA060BBDE}"/>
              </a:ext>
            </a:extLst>
          </p:cNvPr>
          <p:cNvSpPr txBox="1"/>
          <p:nvPr/>
        </p:nvSpPr>
        <p:spPr>
          <a:xfrm>
            <a:off x="58189" y="0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/>
              <a:t>答案示例</a:t>
            </a:r>
          </a:p>
        </p:txBody>
      </p:sp>
    </p:spTree>
    <p:extLst>
      <p:ext uri="{BB962C8B-B14F-4D97-AF65-F5344CB8AC3E}">
        <p14:creationId xmlns:p14="http://schemas.microsoft.com/office/powerpoint/2010/main" val="1126407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590550"/>
            <a:ext cx="10515600" cy="710565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charset="0"/>
                <a:ea typeface="微软雅黑" charset="0"/>
                <a:cs typeface="微软雅黑" charset="0"/>
              </a:rPr>
              <a:t>18．作者通过写船闸和古镇，表达了对大运河文化的哪些思考和感悟？请结合全文简要分析。（6分）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2501265"/>
            <a:ext cx="10515600" cy="3001645"/>
          </a:xfr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zh-CN" altLang="en-US" sz="1800">
                <a:latin typeface="微软雅黑" charset="0"/>
                <a:ea typeface="微软雅黑" charset="0"/>
                <a:cs typeface="微软雅黑" charset="0"/>
              </a:rPr>
              <a:t>参考容案: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1800">
                <a:latin typeface="微软雅黑" charset="0"/>
                <a:ea typeface="微软雅黑" charset="0"/>
                <a:cs typeface="微软雅黑" charset="0"/>
              </a:rPr>
              <a:t>①文章首先写了眼前所见的运河线上最大的船闸——邵伯船闸的景况，回顾了船闸初建和发展进步的历史，感叹千年以来大运河在生产生活中始终发挥着重要作用。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1800">
                <a:latin typeface="微软雅黑" charset="0"/>
                <a:ea typeface="微软雅黑" charset="0"/>
                <a:cs typeface="微软雅黑" charset="0"/>
              </a:rPr>
              <a:t>②接着写了运河线上重要的港埠——邵伯古镇的风貌，回顾了古镇随大运河发展变化而繁荣衰落的历程，抒发了对大运河文化变迁的感慨。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1800">
                <a:latin typeface="微软雅黑" charset="0"/>
                <a:ea typeface="微软雅黑" charset="0"/>
                <a:cs typeface="微软雅黑" charset="0"/>
              </a:rPr>
              <a:t>③作者选取了大运河文化的典型代表——邵伯船闸和古镇作为文章主要写作对象，表达了对大运河文化底蕴深厚、博大精深、影响深远的赞叹。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1800">
                <a:latin typeface="微软雅黑" charset="0"/>
                <a:ea typeface="微软雅黑" charset="0"/>
                <a:cs typeface="微软雅黑" charset="0"/>
              </a:rPr>
              <a:t>【评分参考】每点2分。意思对即可。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294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>
                <a:latin typeface="微软雅黑" charset="0"/>
                <a:ea typeface="微软雅黑" charset="0"/>
                <a:cs typeface="微软雅黑" charset="0"/>
              </a:rPr>
              <a:t>18．作者通过写船闸和古镇，表达了对大运河文化的哪些思考和感悟？请结合全文简要分析。（6分）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73100" y="1409065"/>
            <a:ext cx="554355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/>
              <a:t>【评分细则】（六个红色框里的内容各赋</a:t>
            </a:r>
            <a:r>
              <a:rPr lang="en-US" altLang="zh-CN" sz="2000" b="1"/>
              <a:t>1</a:t>
            </a:r>
            <a:r>
              <a:rPr lang="zh-CN" altLang="en-US" sz="2000" b="1"/>
              <a:t>分）</a:t>
            </a: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244725"/>
            <a:ext cx="10624185" cy="368681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074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charset="0"/>
                <a:ea typeface="微软雅黑" charset="0"/>
                <a:cs typeface="微软雅黑" charset="0"/>
              </a:rPr>
              <a:t>19．请结合文章内容，分析结尾画线句的内涵及表达效果。（6分）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294765"/>
            <a:ext cx="10515600" cy="3416300"/>
          </a:xfr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zh-CN" altLang="en-US" sz="2000">
                <a:latin typeface="微软雅黑" charset="0"/>
                <a:ea typeface="微软雅黑" charset="0"/>
                <a:cs typeface="微软雅黑" charset="0"/>
              </a:rPr>
              <a:t>答案要点：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2000">
                <a:latin typeface="微软雅黑" charset="0"/>
                <a:ea typeface="微软雅黑" charset="0"/>
                <a:cs typeface="微软雅黑" charset="0"/>
              </a:rPr>
              <a:t>内涵：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2000">
                <a:latin typeface="微软雅黑" charset="0"/>
                <a:ea typeface="微软雅黑" charset="0"/>
                <a:cs typeface="微软雅黑" charset="0"/>
              </a:rPr>
              <a:t>①“一阵鸟声”“这些书签”喻指作者作为游人走访邵伯船闸和古镇的所见和所思。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2000">
                <a:latin typeface="微软雅黑" charset="0"/>
                <a:ea typeface="微软雅黑" charset="0"/>
                <a:cs typeface="微软雅黑" charset="0"/>
              </a:rPr>
              <a:t>②“一片丛林”“书中最精彩的篇页”喻指运河文化的博大精深。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2000">
                <a:latin typeface="微软雅黑" charset="0"/>
                <a:ea typeface="微软雅黑" charset="0"/>
                <a:cs typeface="微软雅黑" charset="0"/>
              </a:rPr>
              <a:t>③这组比喻表明文中所展现的只是运河文化的一部分，还有更多精彩丰富的部分值得去领略，表达了作者对运河文化由衷的赞美和热爱。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2000">
                <a:latin typeface="微软雅黑" charset="0"/>
                <a:ea typeface="微软雅黑" charset="0"/>
                <a:cs typeface="微软雅黑" charset="0"/>
              </a:rPr>
              <a:t>效果：这句话喻中有喻，以喻释喻，生动形象，给读者留下想象的空间，韵味无穷。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sz="2000">
                <a:latin typeface="微软雅黑" charset="0"/>
                <a:ea typeface="微软雅黑" charset="0"/>
                <a:cs typeface="微软雅黑" charset="0"/>
              </a:rPr>
              <a:t>【评分参考】内涵4分，效果2分。意思对即可。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47420" y="5009515"/>
            <a:ext cx="10297160" cy="13379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>
                <a:latin typeface="楷体_GB2312" charset="0"/>
                <a:ea typeface="楷体_GB2312" charset="0"/>
                <a:cs typeface="楷体_GB2312" charset="0"/>
                <a:sym typeface="+mn-ea"/>
              </a:rPr>
              <a:t>    </a:t>
            </a:r>
            <a:r>
              <a:rPr lang="zh-CN" altLang="en-US">
                <a:latin typeface="楷体_GB2312" charset="0"/>
                <a:ea typeface="楷体_GB2312" charset="0"/>
                <a:cs typeface="楷体_GB2312" charset="0"/>
                <a:sym typeface="+mn-ea"/>
              </a:rPr>
              <a:t>⑨只是，对于一名行色匆匆的游人来说，</a:t>
            </a:r>
            <a:r>
              <a:rPr lang="zh-CN" altLang="en-US">
                <a:solidFill>
                  <a:srgbClr val="FF0000"/>
                </a:solidFill>
                <a:latin typeface="楷体_GB2312" charset="0"/>
                <a:ea typeface="楷体_GB2312" charset="0"/>
                <a:cs typeface="楷体_GB2312" charset="0"/>
                <a:sym typeface="+mn-ea"/>
              </a:rPr>
              <a:t>想在有限时间内充分感受和认识它，实在有些困难</a:t>
            </a:r>
            <a:r>
              <a:rPr lang="zh-CN" altLang="en-US">
                <a:latin typeface="楷体_GB2312" charset="0"/>
                <a:ea typeface="楷体_GB2312" charset="0"/>
                <a:cs typeface="楷体_GB2312" charset="0"/>
                <a:sym typeface="+mn-ea"/>
              </a:rPr>
              <a:t>。如果运河文化是一册大书，那么，这次走访中获得的印象，一些场景和画面，不妨看作一张张书签。</a:t>
            </a:r>
            <a:r>
              <a:rPr lang="zh-CN" altLang="en-US" u="sng">
                <a:highlight>
                  <a:srgbClr val="FFFF00"/>
                </a:highlight>
                <a:latin typeface="楷体_GB2312" charset="0"/>
                <a:ea typeface="楷体_GB2312" charset="0"/>
                <a:cs typeface="楷体_GB2312" charset="0"/>
                <a:sym typeface="+mn-ea"/>
              </a:rPr>
              <a:t>就像</a:t>
            </a:r>
            <a:r>
              <a:rPr lang="zh-CN" altLang="en-US" u="sng">
                <a:latin typeface="楷体_GB2312" charset="0"/>
                <a:ea typeface="楷体_GB2312" charset="0"/>
                <a:cs typeface="楷体_GB2312" charset="0"/>
                <a:sym typeface="+mn-ea"/>
              </a:rPr>
              <a:t>被一阵鸟声牵引走入一片丛林，这些书签，也应该能够把人引到书中最精彩的篇页。</a:t>
            </a:r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3075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>
                <a:latin typeface="微软雅黑" charset="0"/>
                <a:ea typeface="微软雅黑" charset="0"/>
                <a:cs typeface="微软雅黑" charset="0"/>
              </a:rPr>
              <a:t>19．请结合文章内容，分析结尾画线句的内涵及表达效果。（6分）</a:t>
            </a:r>
          </a:p>
        </p:txBody>
      </p:sp>
      <p:graphicFrame>
        <p:nvGraphicFramePr>
          <p:cNvPr id="14" name="表格 13"/>
          <p:cNvGraphicFramePr/>
          <p:nvPr>
            <p:custDataLst>
              <p:tags r:id="rId1"/>
            </p:custDataLst>
          </p:nvPr>
        </p:nvGraphicFramePr>
        <p:xfrm>
          <a:off x="1262380" y="1595755"/>
          <a:ext cx="95250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8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9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05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631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8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内涵（</a:t>
                      </a:r>
                      <a:r>
                        <a:rPr lang="en-US" altLang="zh-CN"/>
                        <a:t>4</a:t>
                      </a:r>
                      <a:r>
                        <a:rPr lang="zh-CN" altLang="en-US"/>
                        <a:t>分）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1</a:t>
                      </a:r>
                      <a:r>
                        <a:rPr lang="zh-CN" altLang="en-US"/>
                        <a:t>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1</a:t>
                      </a:r>
                      <a:r>
                        <a:rPr lang="zh-CN" altLang="en-US"/>
                        <a:t>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1</a:t>
                      </a:r>
                      <a:r>
                        <a:rPr lang="zh-CN" altLang="en-US"/>
                        <a:t>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1</a:t>
                      </a:r>
                      <a:r>
                        <a:rPr lang="zh-CN" altLang="en-US"/>
                        <a:t>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304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喻体：鸟声</a:t>
                      </a:r>
                      <a:r>
                        <a:rPr lang="en-US" altLang="zh-CN" sz="1600">
                          <a:sym typeface="+mn-ea"/>
                        </a:rPr>
                        <a:t>--</a:t>
                      </a:r>
                      <a:r>
                        <a:rPr lang="zh-CN" altLang="en-US" sz="1600">
                          <a:sym typeface="+mn-ea"/>
                        </a:rPr>
                        <a:t>丛林</a:t>
                      </a:r>
                    </a:p>
                    <a:p>
                      <a:pPr algn="ctr">
                        <a:buNone/>
                      </a:pPr>
                      <a:endParaRPr lang="zh-CN" altLang="en-US" sz="1600"/>
                    </a:p>
                    <a:p>
                      <a:pPr algn="ctr"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本体：书签</a:t>
                      </a:r>
                      <a:r>
                        <a:rPr lang="en-US" altLang="zh-CN" sz="1600">
                          <a:sym typeface="+mn-ea"/>
                        </a:rPr>
                        <a:t>--</a:t>
                      </a:r>
                      <a:r>
                        <a:rPr lang="zh-CN" altLang="en-US" sz="1600">
                          <a:sym typeface="+mn-ea"/>
                        </a:rPr>
                        <a:t>篇页</a:t>
                      </a:r>
                    </a:p>
                    <a:p>
                      <a:pPr algn="ctr">
                        <a:buNone/>
                      </a:pPr>
                      <a:r>
                        <a:rPr lang="zh-CN" altLang="en-US" sz="1600"/>
                        <a:t>（或）</a:t>
                      </a:r>
                      <a:r>
                        <a:rPr lang="zh-CN" altLang="en-US" sz="1600">
                          <a:sym typeface="+mn-ea"/>
                        </a:rPr>
                        <a:t>走访印象</a:t>
                      </a:r>
                      <a:r>
                        <a:rPr lang="en-US" altLang="zh-CN" sz="1600">
                          <a:sym typeface="+mn-ea"/>
                        </a:rPr>
                        <a:t>--</a:t>
                      </a:r>
                      <a:r>
                        <a:rPr lang="zh-CN" altLang="en-US" sz="1600">
                          <a:sym typeface="+mn-ea"/>
                        </a:rPr>
                        <a:t>运河文化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喻体：书签</a:t>
                      </a:r>
                      <a:r>
                        <a:rPr lang="en-US" altLang="zh-CN" sz="1600">
                          <a:sym typeface="+mn-ea"/>
                        </a:rPr>
                        <a:t>--</a:t>
                      </a:r>
                      <a:r>
                        <a:rPr lang="zh-CN" altLang="en-US" sz="1600">
                          <a:sym typeface="+mn-ea"/>
                        </a:rPr>
                        <a:t>篇页</a:t>
                      </a:r>
                    </a:p>
                    <a:p>
                      <a:pPr algn="ctr">
                        <a:buNone/>
                      </a:pPr>
                      <a:endParaRPr lang="zh-CN" altLang="en-US" sz="1600">
                        <a:sym typeface="+mn-ea"/>
                      </a:endParaRPr>
                    </a:p>
                    <a:p>
                      <a:pPr algn="ctr">
                        <a:buNone/>
                      </a:pPr>
                      <a:r>
                        <a:rPr lang="zh-CN" altLang="en-US" sz="1600">
                          <a:sym typeface="+mn-ea"/>
                        </a:rPr>
                        <a:t>本体：走访印象</a:t>
                      </a:r>
                      <a:r>
                        <a:rPr lang="en-US" altLang="zh-CN" sz="1600">
                          <a:sym typeface="+mn-ea"/>
                        </a:rPr>
                        <a:t>--</a:t>
                      </a:r>
                      <a:r>
                        <a:rPr lang="zh-CN" altLang="en-US" sz="1600">
                          <a:sym typeface="+mn-ea"/>
                        </a:rPr>
                        <a:t>运河文化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>
                          <a:solidFill>
                            <a:srgbClr val="FF0000"/>
                          </a:solidFill>
                          <a:latin typeface="微软雅黑" charset="0"/>
                          <a:ea typeface="微软雅黑" charset="0"/>
                          <a:cs typeface="微软雅黑" charset="0"/>
                          <a:sym typeface="+mn-ea"/>
                        </a:rPr>
                        <a:t>①文中所展现的只是运河文化的一部分，</a:t>
                      </a:r>
                      <a:endParaRPr lang="zh-CN" altLang="en-US" sz="1800">
                        <a:latin typeface="微软雅黑" charset="0"/>
                        <a:ea typeface="微软雅黑" charset="0"/>
                        <a:cs typeface="微软雅黑" charset="0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800">
                          <a:latin typeface="微软雅黑" charset="0"/>
                          <a:ea typeface="微软雅黑" charset="0"/>
                          <a:cs typeface="微软雅黑" charset="0"/>
                          <a:sym typeface="+mn-ea"/>
                        </a:rPr>
                        <a:t>②还有更多精彩丰富的部分值得去领略。</a:t>
                      </a:r>
                    </a:p>
                    <a:p>
                      <a:pPr>
                        <a:buNone/>
                      </a:pPr>
                      <a:r>
                        <a:rPr lang="zh-CN" altLang="en-US" sz="1800">
                          <a:solidFill>
                            <a:srgbClr val="FF0000"/>
                          </a:solidFill>
                          <a:sym typeface="+mn-ea"/>
                        </a:rPr>
                        <a:t>【答出任意一点即赋</a:t>
                      </a:r>
                      <a:r>
                        <a:rPr lang="en-US" altLang="zh-CN" sz="1800">
                          <a:solidFill>
                            <a:srgbClr val="FF0000"/>
                          </a:solidFill>
                          <a:sym typeface="+mn-ea"/>
                        </a:rPr>
                        <a:t>1</a:t>
                      </a:r>
                      <a:r>
                        <a:rPr lang="zh-CN" altLang="en-US" sz="1800">
                          <a:solidFill>
                            <a:srgbClr val="FF0000"/>
                          </a:solidFill>
                          <a:sym typeface="+mn-ea"/>
                        </a:rPr>
                        <a:t>分】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>
                          <a:latin typeface="微软雅黑" charset="0"/>
                          <a:ea typeface="微软雅黑" charset="0"/>
                          <a:cs typeface="微软雅黑" charset="0"/>
                          <a:sym typeface="+mn-ea"/>
                        </a:rPr>
                        <a:t>表达了作者对运河文化由衷的赞美和热爱。</a:t>
                      </a:r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/>
                        <a:t>效果（</a:t>
                      </a:r>
                      <a:r>
                        <a:rPr lang="en-US" altLang="zh-CN"/>
                        <a:t>2</a:t>
                      </a:r>
                      <a:r>
                        <a:rPr lang="zh-CN" altLang="en-US"/>
                        <a:t>分）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1</a:t>
                      </a:r>
                      <a:r>
                        <a:rPr lang="zh-CN" altLang="en-US"/>
                        <a:t>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altLang="zh-CN"/>
                        <a:t>1</a:t>
                      </a:r>
                      <a:r>
                        <a:rPr lang="zh-CN" altLang="en-US"/>
                        <a:t>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5326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>
                          <a:latin typeface="微软雅黑" charset="0"/>
                          <a:ea typeface="微软雅黑" charset="0"/>
                          <a:cs typeface="微软雅黑" charset="0"/>
                          <a:sym typeface="+mn-ea"/>
                        </a:rPr>
                        <a:t>①喻中有喻</a:t>
                      </a:r>
                    </a:p>
                    <a:p>
                      <a:pPr>
                        <a:buNone/>
                      </a:pPr>
                      <a:r>
                        <a:rPr lang="zh-CN" altLang="en-US" sz="1800">
                          <a:latin typeface="微软雅黑" charset="0"/>
                          <a:ea typeface="微软雅黑" charset="0"/>
                          <a:cs typeface="微软雅黑" charset="0"/>
                          <a:sym typeface="+mn-ea"/>
                        </a:rPr>
                        <a:t>②以喻释喻</a:t>
                      </a:r>
                    </a:p>
                    <a:p>
                      <a:pPr>
                        <a:buNone/>
                      </a:pPr>
                      <a:r>
                        <a:rPr lang="zh-CN" altLang="en-US" sz="1800">
                          <a:latin typeface="微软雅黑" charset="0"/>
                          <a:ea typeface="微软雅黑" charset="0"/>
                          <a:cs typeface="微软雅黑" charset="0"/>
                          <a:sym typeface="+mn-ea"/>
                        </a:rPr>
                        <a:t>③（多重比喻）</a:t>
                      </a:r>
                      <a:endParaRPr lang="zh-CN" altLang="en-US" sz="1800"/>
                    </a:p>
                    <a:p>
                      <a:pPr>
                        <a:buNone/>
                      </a:pPr>
                      <a:r>
                        <a:rPr lang="zh-CN" altLang="en-US">
                          <a:solidFill>
                            <a:srgbClr val="FF0000"/>
                          </a:solidFill>
                        </a:rPr>
                        <a:t>【答出任意一点即赋1分】</a:t>
                      </a:r>
                    </a:p>
                    <a:p>
                      <a:pPr>
                        <a:buNone/>
                      </a:pPr>
                      <a:r>
                        <a:rPr lang="zh-CN" altLang="en-US">
                          <a:solidFill>
                            <a:srgbClr val="FF0000"/>
                          </a:solidFill>
                        </a:rPr>
                        <a:t>【能够辨认出两组比喻的关系也可给分】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zh-CN" altLang="en-US" sz="1800">
                          <a:latin typeface="微软雅黑" charset="0"/>
                          <a:ea typeface="微软雅黑" charset="0"/>
                          <a:cs typeface="微软雅黑" charset="0"/>
                          <a:sym typeface="+mn-ea"/>
                        </a:rPr>
                        <a:t>①生动形象</a:t>
                      </a:r>
                    </a:p>
                    <a:p>
                      <a:pPr>
                        <a:buNone/>
                      </a:pPr>
                      <a:r>
                        <a:rPr lang="zh-CN" altLang="en-US" sz="1800">
                          <a:latin typeface="微软雅黑" charset="0"/>
                          <a:ea typeface="微软雅黑" charset="0"/>
                          <a:cs typeface="微软雅黑" charset="0"/>
                          <a:sym typeface="+mn-ea"/>
                        </a:rPr>
                        <a:t>②给读者留下想象的空间</a:t>
                      </a:r>
                    </a:p>
                    <a:p>
                      <a:pPr>
                        <a:buNone/>
                      </a:pPr>
                      <a:r>
                        <a:rPr lang="zh-CN" altLang="en-US" sz="1800">
                          <a:latin typeface="微软雅黑" charset="0"/>
                          <a:ea typeface="微软雅黑" charset="0"/>
                          <a:cs typeface="微软雅黑" charset="0"/>
                          <a:sym typeface="+mn-ea"/>
                        </a:rPr>
                        <a:t>③韵味无穷</a:t>
                      </a:r>
                    </a:p>
                    <a:p>
                      <a:pPr>
                        <a:buNone/>
                      </a:pPr>
                      <a:r>
                        <a:rPr lang="zh-CN" altLang="en-US" sz="1800">
                          <a:solidFill>
                            <a:srgbClr val="FF0000"/>
                          </a:solidFill>
                          <a:sym typeface="+mn-ea"/>
                        </a:rPr>
                        <a:t>【答出任意一点即赋</a:t>
                      </a:r>
                      <a:r>
                        <a:rPr lang="en-US" altLang="zh-CN" sz="1800">
                          <a:solidFill>
                            <a:srgbClr val="FF0000"/>
                          </a:solidFill>
                          <a:sym typeface="+mn-ea"/>
                        </a:rPr>
                        <a:t>1</a:t>
                      </a:r>
                      <a:r>
                        <a:rPr lang="zh-CN" altLang="en-US" sz="1800">
                          <a:solidFill>
                            <a:srgbClr val="FF0000"/>
                          </a:solidFill>
                          <a:sym typeface="+mn-ea"/>
                        </a:rPr>
                        <a:t>分】</a:t>
                      </a:r>
                      <a:endParaRPr lang="en-US" altLang="zh-CN" sz="1800"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" name="文本框 18"/>
          <p:cNvSpPr txBox="1"/>
          <p:nvPr/>
        </p:nvSpPr>
        <p:spPr>
          <a:xfrm>
            <a:off x="695960" y="1028700"/>
            <a:ext cx="72853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/>
              <a:t>【评分细则】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ZThlYmIwN2QyZTQyY2UxN2JmMTNjZWVmMGUxOWM5ZGI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0814111403"/>
  <p:tag name="MH_LIBRARY" val="GRAPHIC"/>
  <p:tag name="MH_ORDER" val="Rectangle 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0814111403"/>
  <p:tag name="MH_LIBRARY" val="GRAPHIC"/>
  <p:tag name="MH_ORDER" val="TextBox 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50814111403"/>
  <p:tag name="MH_LIBRARY" val="GRAPHIC"/>
  <p:tag name="MH_ORDER" val="TextBox 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4cda62b8-fcae-4fb1-a4e2-8322acac1e24}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907</TotalTime>
  <Words>1877</Words>
  <Application>Microsoft Office PowerPoint</Application>
  <PresentationFormat>宽屏</PresentationFormat>
  <Paragraphs>119</Paragraphs>
  <Slides>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9" baseType="lpstr">
      <vt:lpstr>等线</vt:lpstr>
      <vt:lpstr>黑体</vt:lpstr>
      <vt:lpstr>楷体_GB2312</vt:lpstr>
      <vt:lpstr>宋体</vt:lpstr>
      <vt:lpstr>微软雅黑</vt:lpstr>
      <vt:lpstr>Arial</vt:lpstr>
      <vt:lpstr>Bell MT</vt:lpstr>
      <vt:lpstr>Calibri</vt:lpstr>
      <vt:lpstr>Calibri Light</vt:lpstr>
      <vt:lpstr>Wingdings</vt:lpstr>
      <vt:lpstr>Office 主题</vt:lpstr>
      <vt:lpstr>PowerPoint 演示文稿</vt:lpstr>
      <vt:lpstr>PowerPoint 演示文稿</vt:lpstr>
      <vt:lpstr>PowerPoint 演示文稿</vt:lpstr>
      <vt:lpstr>PowerPoint 演示文稿</vt:lpstr>
      <vt:lpstr>18．作者通过写船闸和古镇，表达了对大运河文化的哪些思考和感悟？请结合全文简要分析。（6分）</vt:lpstr>
      <vt:lpstr>18．作者通过写船闸和古镇，表达了对大运河文化的哪些思考和感悟？请结合全文简要分析。（6分）</vt:lpstr>
      <vt:lpstr>19．请结合文章内容，分析结尾画线句的内涵及表达效果。（6分）</vt:lpstr>
      <vt:lpstr>19．请结合文章内容，分析结尾画线句的内涵及表达效果。（6分）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京 陈</cp:lastModifiedBy>
  <cp:revision>297</cp:revision>
  <dcterms:created xsi:type="dcterms:W3CDTF">2019-06-19T02:08:00Z</dcterms:created>
  <dcterms:modified xsi:type="dcterms:W3CDTF">2026-04-02T14:23:44Z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2052-12.1.0.17827</vt:lpwstr>
  </property>
  <property fmtid="{D5CDD505-2E9C-101B-9397-08002B2CF9AE}" pid="3" name="ICV">
    <vt:lpwstr>33200E0179044C33889E8F03B8EA1DC5_12</vt:lpwstr>
  </property>
</Properties>
</file>